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4"/>
  </p:sldMasterIdLst>
  <p:notesMasterIdLst>
    <p:notesMasterId r:id="rId17"/>
  </p:notesMasterIdLst>
  <p:handoutMasterIdLst>
    <p:handoutMasterId r:id="rId18"/>
  </p:handoutMasterIdLst>
  <p:sldIdLst>
    <p:sldId id="256" r:id="rId5"/>
    <p:sldId id="257" r:id="rId6"/>
    <p:sldId id="275" r:id="rId7"/>
    <p:sldId id="277" r:id="rId8"/>
    <p:sldId id="278" r:id="rId9"/>
    <p:sldId id="279" r:id="rId10"/>
    <p:sldId id="280" r:id="rId11"/>
    <p:sldId id="281" r:id="rId12"/>
    <p:sldId id="282" r:id="rId13"/>
    <p:sldId id="284" r:id="rId14"/>
    <p:sldId id="285" r:id="rId15"/>
    <p:sldId id="283" r:id="rId16"/>
  </p:sldIdLst>
  <p:sldSz cx="24382413" cy="13716000"/>
  <p:notesSz cx="6858000" cy="9144000"/>
  <p:defaultTextStyle>
    <a:defPPr>
      <a:defRPr lang="nl-BE"/>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6357" autoAdjust="0"/>
  </p:normalViewPr>
  <p:slideViewPr>
    <p:cSldViewPr snapToGrid="0" snapToObjects="1">
      <p:cViewPr varScale="1">
        <p:scale>
          <a:sx n="43" d="100"/>
          <a:sy n="43" d="100"/>
        </p:scale>
        <p:origin x="576"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C863C076-8BD2-4D96-8E82-26E12E00C3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a:extLst>
              <a:ext uri="{FF2B5EF4-FFF2-40B4-BE49-F238E27FC236}">
                <a16:creationId xmlns:a16="http://schemas.microsoft.com/office/drawing/2014/main" id="{81DA3F5C-9144-4C30-8237-B10C469B19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03645F-A5EA-4FF3-8F7C-52CFD5D1155B}" type="datetimeFigureOut">
              <a:rPr lang="nl-BE" smtClean="0"/>
              <a:t>14/11/2023</a:t>
            </a:fld>
            <a:endParaRPr lang="nl-BE"/>
          </a:p>
        </p:txBody>
      </p:sp>
      <p:sp>
        <p:nvSpPr>
          <p:cNvPr id="4" name="Tijdelijke aanduiding voor voettekst 3">
            <a:extLst>
              <a:ext uri="{FF2B5EF4-FFF2-40B4-BE49-F238E27FC236}">
                <a16:creationId xmlns:a16="http://schemas.microsoft.com/office/drawing/2014/main" id="{51EC12FE-BB86-481E-8611-5A1F46DFB7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a:extLst>
              <a:ext uri="{FF2B5EF4-FFF2-40B4-BE49-F238E27FC236}">
                <a16:creationId xmlns:a16="http://schemas.microsoft.com/office/drawing/2014/main" id="{2C6AA570-C496-41AC-B51B-33CBA1704A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98602C-319C-4761-BFDA-2F705D62E67F}" type="slidenum">
              <a:rPr lang="nl-BE" smtClean="0"/>
              <a:t>‹nr.›</a:t>
            </a:fld>
            <a:endParaRPr lang="nl-BE"/>
          </a:p>
        </p:txBody>
      </p:sp>
    </p:spTree>
    <p:extLst>
      <p:ext uri="{BB962C8B-B14F-4D97-AF65-F5344CB8AC3E}">
        <p14:creationId xmlns:p14="http://schemas.microsoft.com/office/powerpoint/2010/main" val="3210697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ED312-742A-604B-A4A2-5A52EAE3FC59}" type="datetimeFigureOut">
              <a:rPr lang="nl-BE" smtClean="0"/>
              <a:t>14/11/2023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dirty="0"/>
              <a:t>Tekststijl van het model bewerken
Tweede niveau
Derde niveau
Vierde niveau
Vijfde niveau</a:t>
            </a:r>
            <a:endParaRPr lang="nl-BE"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BD77B-7974-754D-B9D7-A2F40F0CCC0E}" type="slidenum">
              <a:rPr lang="nl-BE" smtClean="0"/>
              <a:t>‹nr.›</a:t>
            </a:fld>
            <a:endParaRPr lang="nl-BE"/>
          </a:p>
        </p:txBody>
      </p:sp>
    </p:spTree>
    <p:extLst>
      <p:ext uri="{BB962C8B-B14F-4D97-AF65-F5344CB8AC3E}">
        <p14:creationId xmlns:p14="http://schemas.microsoft.com/office/powerpoint/2010/main" val="3302642866"/>
      </p:ext>
    </p:extLst>
  </p:cSld>
  <p:clrMap bg1="lt1" tx1="dk1" bg2="lt2" tx2="dk2" accent1="accent1" accent2="accent2" accent3="accent3" accent4="accent4" accent5="accent5" accent6="accent6" hlink="hlink" folHlink="folHlink"/>
  <p:notesStyle>
    <a:lvl1pPr marL="0" algn="l" defTabSz="1828709" rtl="0" eaLnBrk="1" latinLnBrk="0" hangingPunct="1">
      <a:defRPr sz="1200" kern="1200">
        <a:solidFill>
          <a:schemeClr val="tx1"/>
        </a:solidFill>
        <a:latin typeface="Flanders Art Sans" panose="00000500000000000000" pitchFamily="50" charset="0"/>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dirty="0"/>
          </a:p>
        </p:txBody>
      </p:sp>
      <p:sp>
        <p:nvSpPr>
          <p:cNvPr id="4" name="Tijdelijke aanduiding voor dianummer 3"/>
          <p:cNvSpPr>
            <a:spLocks noGrp="1"/>
          </p:cNvSpPr>
          <p:nvPr>
            <p:ph type="sldNum" sz="quarter" idx="5"/>
          </p:nvPr>
        </p:nvSpPr>
        <p:spPr/>
        <p:txBody>
          <a:bodyPr/>
          <a:lstStyle/>
          <a:p>
            <a:fld id="{640BD77B-7974-754D-B9D7-A2F40F0CCC0E}" type="slidenum">
              <a:rPr lang="nl-BE" smtClean="0"/>
              <a:t>1</a:t>
            </a:fld>
            <a:endParaRPr lang="nl-BE"/>
          </a:p>
        </p:txBody>
      </p:sp>
    </p:spTree>
    <p:extLst>
      <p:ext uri="{BB962C8B-B14F-4D97-AF65-F5344CB8AC3E}">
        <p14:creationId xmlns:p14="http://schemas.microsoft.com/office/powerpoint/2010/main" val="350451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200" dirty="0"/>
          </a:p>
        </p:txBody>
      </p:sp>
      <p:sp>
        <p:nvSpPr>
          <p:cNvPr id="4" name="Tijdelijke aanduiding voor dianummer 3"/>
          <p:cNvSpPr>
            <a:spLocks noGrp="1"/>
          </p:cNvSpPr>
          <p:nvPr>
            <p:ph type="sldNum" sz="quarter" idx="5"/>
          </p:nvPr>
        </p:nvSpPr>
        <p:spPr/>
        <p:txBody>
          <a:bodyPr/>
          <a:lstStyle/>
          <a:p>
            <a:fld id="{640BD77B-7974-754D-B9D7-A2F40F0CCC0E}" type="slidenum">
              <a:rPr lang="nl-BE" smtClean="0"/>
              <a:t>2</a:t>
            </a:fld>
            <a:endParaRPr lang="nl-BE"/>
          </a:p>
        </p:txBody>
      </p:sp>
    </p:spTree>
    <p:extLst>
      <p:ext uri="{BB962C8B-B14F-4D97-AF65-F5344CB8AC3E}">
        <p14:creationId xmlns:p14="http://schemas.microsoft.com/office/powerpoint/2010/main" val="10143077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Opgroeien-Titeldia">
    <p:bg>
      <p:bgPr>
        <a:solidFill>
          <a:schemeClr val="accent1"/>
        </a:solidFill>
        <a:effectLst/>
      </p:bgPr>
    </p:bg>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id="{601C470B-0AE5-7C4E-9E1D-30B1419F7A0E}"/>
              </a:ext>
            </a:extLst>
          </p:cNvPr>
          <p:cNvSpPr/>
          <p:nvPr userDrawn="1"/>
        </p:nvSpPr>
        <p:spPr>
          <a:xfrm>
            <a:off x="-1" y="11611154"/>
            <a:ext cx="24382800" cy="2104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
        <p:nvSpPr>
          <p:cNvPr id="2" name="Title 1"/>
          <p:cNvSpPr>
            <a:spLocks noGrp="1"/>
          </p:cNvSpPr>
          <p:nvPr>
            <p:ph type="ctrTitle"/>
          </p:nvPr>
        </p:nvSpPr>
        <p:spPr>
          <a:xfrm>
            <a:off x="1641476" y="2436900"/>
            <a:ext cx="21068896" cy="2611350"/>
          </a:xfrm>
        </p:spPr>
        <p:txBody>
          <a:bodyPr lIns="0" tIns="0" rIns="0" bIns="0" anchor="t" anchorCtr="0">
            <a:noAutofit/>
          </a:bodyPr>
          <a:lstStyle>
            <a:lvl1pPr algn="ctr">
              <a:defRPr sz="9000" b="0" baseline="0">
                <a:solidFill>
                  <a:schemeClr val="bg1"/>
                </a:solidFill>
              </a:defRPr>
            </a:lvl1pPr>
          </a:lstStyle>
          <a:p>
            <a:r>
              <a:rPr lang="nl-NL"/>
              <a:t>Klik om stijl te bewerken</a:t>
            </a:r>
            <a:endParaRPr lang="en-US" dirty="0"/>
          </a:p>
        </p:txBody>
      </p:sp>
      <p:pic>
        <p:nvPicPr>
          <p:cNvPr id="10" name="Afbeelding 9">
            <a:extLst>
              <a:ext uri="{FF2B5EF4-FFF2-40B4-BE49-F238E27FC236}">
                <a16:creationId xmlns:a16="http://schemas.microsoft.com/office/drawing/2014/main" id="{25C4F9E0-AB3D-3F42-9094-B4E2723854EF}"/>
              </a:ext>
            </a:extLst>
          </p:cNvPr>
          <p:cNvPicPr>
            <a:picLocks noChangeAspect="1"/>
          </p:cNvPicPr>
          <p:nvPr userDrawn="1"/>
        </p:nvPicPr>
        <p:blipFill>
          <a:blip r:embed="rId2"/>
          <a:srcRect/>
          <a:stretch/>
        </p:blipFill>
        <p:spPr>
          <a:xfrm>
            <a:off x="695224" y="12064939"/>
            <a:ext cx="3009603" cy="1260000"/>
          </a:xfrm>
          <a:prstGeom prst="rect">
            <a:avLst/>
          </a:prstGeom>
        </p:spPr>
      </p:pic>
      <p:pic>
        <p:nvPicPr>
          <p:cNvPr id="12" name="Afbeelding 11">
            <a:extLst>
              <a:ext uri="{FF2B5EF4-FFF2-40B4-BE49-F238E27FC236}">
                <a16:creationId xmlns:a16="http://schemas.microsoft.com/office/drawing/2014/main" id="{85263C84-2234-544A-B00F-3991BBD6D144}"/>
              </a:ext>
            </a:extLst>
          </p:cNvPr>
          <p:cNvPicPr>
            <a:picLocks noChangeAspect="1"/>
          </p:cNvPicPr>
          <p:nvPr userDrawn="1"/>
        </p:nvPicPr>
        <p:blipFill>
          <a:blip r:embed="rId3"/>
          <a:stretch>
            <a:fillRect/>
          </a:stretch>
        </p:blipFill>
        <p:spPr>
          <a:xfrm>
            <a:off x="21081475" y="12395788"/>
            <a:ext cx="2605714" cy="720000"/>
          </a:xfrm>
          <a:prstGeom prst="rect">
            <a:avLst/>
          </a:prstGeom>
        </p:spPr>
      </p:pic>
    </p:spTree>
    <p:extLst>
      <p:ext uri="{BB962C8B-B14F-4D97-AF65-F5344CB8AC3E}">
        <p14:creationId xmlns:p14="http://schemas.microsoft.com/office/powerpoint/2010/main" val="1224977895"/>
      </p:ext>
    </p:extLst>
  </p:cSld>
  <p:clrMapOvr>
    <a:masterClrMapping/>
  </p:clrMapOvr>
  <p:extLst>
    <p:ext uri="{DCECCB84-F9BA-43D5-87BE-67443E8EF086}">
      <p15:sldGuideLst xmlns:p15="http://schemas.microsoft.com/office/powerpoint/2012/main">
        <p15:guide id="1" orient="horz" pos="8153" userDrawn="1">
          <p15:clr>
            <a:srgbClr val="FBAE40"/>
          </p15:clr>
        </p15:guide>
        <p15:guide id="2" pos="10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Opgroeien-Inhoudsopgave">
    <p:spTree>
      <p:nvGrpSpPr>
        <p:cNvPr id="1" name=""/>
        <p:cNvGrpSpPr/>
        <p:nvPr/>
      </p:nvGrpSpPr>
      <p:grpSpPr>
        <a:xfrm>
          <a:off x="0" y="0"/>
          <a:ext cx="0" cy="0"/>
          <a:chOff x="0" y="0"/>
          <a:chExt cx="0" cy="0"/>
        </a:xfrm>
      </p:grpSpPr>
      <p:sp>
        <p:nvSpPr>
          <p:cNvPr id="2" name="Title 1"/>
          <p:cNvSpPr>
            <a:spLocks noGrp="1"/>
          </p:cNvSpPr>
          <p:nvPr>
            <p:ph type="title"/>
          </p:nvPr>
        </p:nvSpPr>
        <p:spPr>
          <a:xfrm>
            <a:off x="1677988" y="1187451"/>
            <a:ext cx="11244382" cy="1171701"/>
          </a:xfrm>
        </p:spPr>
        <p:txBody>
          <a:bodyPr lIns="0" tIns="0" rIns="0" bIns="0" anchor="t" anchorCtr="0">
            <a:noAutofit/>
          </a:bodyPr>
          <a:lstStyle>
            <a:lvl1pPr>
              <a:defRPr sz="6500" baseline="0">
                <a:solidFill>
                  <a:schemeClr val="accent1"/>
                </a:solidFill>
              </a:defRPr>
            </a:lvl1pPr>
          </a:lstStyle>
          <a:p>
            <a:r>
              <a:rPr lang="nl-NL"/>
              <a:t>Klik om stijl te bewerken</a:t>
            </a:r>
            <a:endParaRPr lang="en-US" dirty="0"/>
          </a:p>
        </p:txBody>
      </p:sp>
      <p:sp>
        <p:nvSpPr>
          <p:cNvPr id="7" name="Rechthoek 6">
            <a:extLst>
              <a:ext uri="{FF2B5EF4-FFF2-40B4-BE49-F238E27FC236}">
                <a16:creationId xmlns:a16="http://schemas.microsoft.com/office/drawing/2014/main" id="{19C26A7A-A8B2-4142-B919-D2CB690160A6}"/>
              </a:ext>
            </a:extLst>
          </p:cNvPr>
          <p:cNvSpPr/>
          <p:nvPr userDrawn="1"/>
        </p:nvSpPr>
        <p:spPr>
          <a:xfrm rot="4320000">
            <a:off x="13210384" y="1390030"/>
            <a:ext cx="16250296" cy="9674985"/>
          </a:xfrm>
          <a:custGeom>
            <a:avLst/>
            <a:gdLst>
              <a:gd name="connsiteX0" fmla="*/ 0 w 16427695"/>
              <a:gd name="connsiteY0" fmla="*/ 0 h 9676332"/>
              <a:gd name="connsiteX1" fmla="*/ 16427695 w 16427695"/>
              <a:gd name="connsiteY1" fmla="*/ 0 h 9676332"/>
              <a:gd name="connsiteX2" fmla="*/ 16427695 w 16427695"/>
              <a:gd name="connsiteY2" fmla="*/ 9676332 h 9676332"/>
              <a:gd name="connsiteX3" fmla="*/ 0 w 16427695"/>
              <a:gd name="connsiteY3" fmla="*/ 9676332 h 9676332"/>
              <a:gd name="connsiteX4" fmla="*/ 0 w 16427695"/>
              <a:gd name="connsiteY4" fmla="*/ 0 h 9676332"/>
              <a:gd name="connsiteX0" fmla="*/ 3134748 w 16427695"/>
              <a:gd name="connsiteY0" fmla="*/ 1347 h 9676332"/>
              <a:gd name="connsiteX1" fmla="*/ 16427695 w 16427695"/>
              <a:gd name="connsiteY1" fmla="*/ 0 h 9676332"/>
              <a:gd name="connsiteX2" fmla="*/ 16427695 w 16427695"/>
              <a:gd name="connsiteY2" fmla="*/ 9676332 h 9676332"/>
              <a:gd name="connsiteX3" fmla="*/ 0 w 16427695"/>
              <a:gd name="connsiteY3" fmla="*/ 9676332 h 9676332"/>
              <a:gd name="connsiteX4" fmla="*/ 3134748 w 16427695"/>
              <a:gd name="connsiteY4" fmla="*/ 1347 h 9676332"/>
              <a:gd name="connsiteX0" fmla="*/ 3134748 w 16427695"/>
              <a:gd name="connsiteY0" fmla="*/ 0 h 9674985"/>
              <a:gd name="connsiteX1" fmla="*/ 16258804 w 16427695"/>
              <a:gd name="connsiteY1" fmla="*/ 4249433 h 9674985"/>
              <a:gd name="connsiteX2" fmla="*/ 16427695 w 16427695"/>
              <a:gd name="connsiteY2" fmla="*/ 9674985 h 9674985"/>
              <a:gd name="connsiteX3" fmla="*/ 0 w 16427695"/>
              <a:gd name="connsiteY3" fmla="*/ 9674985 h 9674985"/>
              <a:gd name="connsiteX4" fmla="*/ 3134748 w 16427695"/>
              <a:gd name="connsiteY4" fmla="*/ 0 h 9674985"/>
              <a:gd name="connsiteX0" fmla="*/ 3134748 w 16258804"/>
              <a:gd name="connsiteY0" fmla="*/ 0 h 9674985"/>
              <a:gd name="connsiteX1" fmla="*/ 16258804 w 16258804"/>
              <a:gd name="connsiteY1" fmla="*/ 4249433 h 9674985"/>
              <a:gd name="connsiteX2" fmla="*/ 14449612 w 16258804"/>
              <a:gd name="connsiteY2" fmla="*/ 9673240 h 9674985"/>
              <a:gd name="connsiteX3" fmla="*/ 0 w 16258804"/>
              <a:gd name="connsiteY3" fmla="*/ 9674985 h 9674985"/>
              <a:gd name="connsiteX4" fmla="*/ 3134748 w 16258804"/>
              <a:gd name="connsiteY4" fmla="*/ 0 h 9674985"/>
              <a:gd name="connsiteX0" fmla="*/ 3134748 w 16250296"/>
              <a:gd name="connsiteY0" fmla="*/ 0 h 9674985"/>
              <a:gd name="connsiteX1" fmla="*/ 16250296 w 16250296"/>
              <a:gd name="connsiteY1" fmla="*/ 4232734 h 9674985"/>
              <a:gd name="connsiteX2" fmla="*/ 14449612 w 16250296"/>
              <a:gd name="connsiteY2" fmla="*/ 9673240 h 9674985"/>
              <a:gd name="connsiteX3" fmla="*/ 0 w 16250296"/>
              <a:gd name="connsiteY3" fmla="*/ 9674985 h 9674985"/>
              <a:gd name="connsiteX4" fmla="*/ 3134748 w 16250296"/>
              <a:gd name="connsiteY4" fmla="*/ 0 h 9674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0296" h="9674985">
                <a:moveTo>
                  <a:pt x="3134748" y="0"/>
                </a:moveTo>
                <a:lnTo>
                  <a:pt x="16250296" y="4232734"/>
                </a:lnTo>
                <a:lnTo>
                  <a:pt x="14449612" y="9673240"/>
                </a:lnTo>
                <a:lnTo>
                  <a:pt x="0" y="9674985"/>
                </a:lnTo>
                <a:lnTo>
                  <a:pt x="31347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dirty="0"/>
          </a:p>
        </p:txBody>
      </p:sp>
      <p:pic>
        <p:nvPicPr>
          <p:cNvPr id="10" name="Afbeelding 9">
            <a:extLst>
              <a:ext uri="{FF2B5EF4-FFF2-40B4-BE49-F238E27FC236}">
                <a16:creationId xmlns:a16="http://schemas.microsoft.com/office/drawing/2014/main" id="{288BB00A-1AB7-EA40-8DA0-9B9904A62911}"/>
              </a:ext>
            </a:extLst>
          </p:cNvPr>
          <p:cNvPicPr>
            <a:picLocks noChangeAspect="1"/>
          </p:cNvPicPr>
          <p:nvPr userDrawn="1"/>
        </p:nvPicPr>
        <p:blipFill>
          <a:blip r:embed="rId2"/>
          <a:stretch>
            <a:fillRect/>
          </a:stretch>
        </p:blipFill>
        <p:spPr>
          <a:xfrm>
            <a:off x="21047189" y="12389452"/>
            <a:ext cx="2640000" cy="720000"/>
          </a:xfrm>
          <a:prstGeom prst="rect">
            <a:avLst/>
          </a:prstGeom>
        </p:spPr>
      </p:pic>
      <p:sp>
        <p:nvSpPr>
          <p:cNvPr id="15" name="Tijdelijke aanduiding voor tekst 14">
            <a:extLst>
              <a:ext uri="{FF2B5EF4-FFF2-40B4-BE49-F238E27FC236}">
                <a16:creationId xmlns:a16="http://schemas.microsoft.com/office/drawing/2014/main" id="{A2FF75A4-96A0-F64C-BC9C-E45C4BBFAB9E}"/>
              </a:ext>
            </a:extLst>
          </p:cNvPr>
          <p:cNvSpPr>
            <a:spLocks noGrp="1"/>
          </p:cNvSpPr>
          <p:nvPr>
            <p:ph type="body" sz="quarter" idx="10"/>
          </p:nvPr>
        </p:nvSpPr>
        <p:spPr>
          <a:xfrm>
            <a:off x="1677988" y="3302000"/>
            <a:ext cx="11244381" cy="8164513"/>
          </a:xfrm>
        </p:spPr>
        <p:txBody>
          <a:bodyPr lIns="0" tIns="0" rIns="0" bIns="0">
            <a:noAutofit/>
          </a:bodyPr>
          <a:lstStyle>
            <a:lvl1pPr marL="0" indent="0">
              <a:lnSpc>
                <a:spcPct val="100000"/>
              </a:lnSpc>
              <a:buNone/>
              <a:defRPr sz="5000" baseline="0">
                <a:latin typeface="Flanders Art Sans" pitchFamily="2" charset="77"/>
              </a:defRPr>
            </a:lvl1pPr>
          </a:lstStyle>
          <a:p>
            <a:pPr lvl="0"/>
            <a:r>
              <a:rPr lang="nl-NL"/>
              <a:t>Klikken om de tekststijl van het model te bewerken</a:t>
            </a:r>
          </a:p>
        </p:txBody>
      </p:sp>
      <p:pic>
        <p:nvPicPr>
          <p:cNvPr id="11" name="Afbeelding 10">
            <a:extLst>
              <a:ext uri="{FF2B5EF4-FFF2-40B4-BE49-F238E27FC236}">
                <a16:creationId xmlns:a16="http://schemas.microsoft.com/office/drawing/2014/main" id="{2783358D-449F-42ED-90CC-34921F1756ED}"/>
              </a:ext>
            </a:extLst>
          </p:cNvPr>
          <p:cNvPicPr>
            <a:picLocks noChangeAspect="1"/>
          </p:cNvPicPr>
          <p:nvPr userDrawn="1"/>
        </p:nvPicPr>
        <p:blipFill>
          <a:blip r:embed="rId3"/>
          <a:srcRect/>
          <a:stretch/>
        </p:blipFill>
        <p:spPr>
          <a:xfrm>
            <a:off x="695224" y="12064939"/>
            <a:ext cx="3009603" cy="1260000"/>
          </a:xfrm>
          <a:prstGeom prst="rect">
            <a:avLst/>
          </a:prstGeom>
        </p:spPr>
      </p:pic>
    </p:spTree>
    <p:extLst>
      <p:ext uri="{BB962C8B-B14F-4D97-AF65-F5344CB8AC3E}">
        <p14:creationId xmlns:p14="http://schemas.microsoft.com/office/powerpoint/2010/main" val="2522301023"/>
      </p:ext>
    </p:extLst>
  </p:cSld>
  <p:clrMapOvr>
    <a:masterClrMapping/>
  </p:clrMapOvr>
  <p:extLst>
    <p:ext uri="{DCECCB84-F9BA-43D5-87BE-67443E8EF086}">
      <p15:sldGuideLst xmlns:p15="http://schemas.microsoft.com/office/powerpoint/2012/main">
        <p15:guide id="1" orient="horz" pos="8153" userDrawn="1">
          <p15:clr>
            <a:srgbClr val="FBAE40"/>
          </p15:clr>
        </p15:guide>
        <p15:guide id="2" pos="10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Opgroeien-Titel-Subtitel-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20028-2E04-0448-92C0-01E2D4F19970}"/>
              </a:ext>
            </a:extLst>
          </p:cNvPr>
          <p:cNvSpPr>
            <a:spLocks noGrp="1"/>
          </p:cNvSpPr>
          <p:nvPr>
            <p:ph type="title"/>
          </p:nvPr>
        </p:nvSpPr>
        <p:spPr>
          <a:xfrm>
            <a:off x="2217737" y="219456"/>
            <a:ext cx="20492635" cy="1900598"/>
          </a:xfrm>
        </p:spPr>
        <p:txBody>
          <a:bodyPr lIns="0" tIns="0" rIns="0" bIns="0" anchor="b" anchorCtr="0">
            <a:noAutofit/>
          </a:bodyPr>
          <a:lstStyle>
            <a:lvl1pPr>
              <a:defRPr sz="6500" baseline="0">
                <a:solidFill>
                  <a:schemeClr val="accent1"/>
                </a:solidFill>
                <a:latin typeface="+mj-lt"/>
              </a:defRPr>
            </a:lvl1pPr>
          </a:lstStyle>
          <a:p>
            <a:r>
              <a:rPr lang="nl-NL"/>
              <a:t>Klik om stijl te bewerken</a:t>
            </a:r>
            <a:endParaRPr lang="nl-BE" dirty="0"/>
          </a:p>
        </p:txBody>
      </p:sp>
      <p:sp>
        <p:nvSpPr>
          <p:cNvPr id="8" name="Rechthoek 7">
            <a:extLst>
              <a:ext uri="{FF2B5EF4-FFF2-40B4-BE49-F238E27FC236}">
                <a16:creationId xmlns:a16="http://schemas.microsoft.com/office/drawing/2014/main" id="{5ABB9EF1-E3E9-0C47-BEC9-10DCAEA68CB7}"/>
              </a:ext>
            </a:extLst>
          </p:cNvPr>
          <p:cNvSpPr/>
          <p:nvPr userDrawn="1"/>
        </p:nvSpPr>
        <p:spPr>
          <a:xfrm>
            <a:off x="0" y="0"/>
            <a:ext cx="61081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 tIns="45720" rIns="91440" bIns="45720" numCol="1" spcCol="0" rtlCol="0" fromWordArt="0" anchor="ctr" anchorCtr="0" forceAA="0" compatLnSpc="1">
            <a:prstTxWarp prst="textNoShape">
              <a:avLst/>
            </a:prstTxWarp>
            <a:noAutofit/>
          </a:bodyPr>
          <a:lstStyle/>
          <a:p>
            <a:pPr algn="ctr"/>
            <a:endParaRPr lang="nl-BE"/>
          </a:p>
        </p:txBody>
      </p:sp>
      <p:sp>
        <p:nvSpPr>
          <p:cNvPr id="11" name="Tijdelijke aanduiding voor tekst 10">
            <a:extLst>
              <a:ext uri="{FF2B5EF4-FFF2-40B4-BE49-F238E27FC236}">
                <a16:creationId xmlns:a16="http://schemas.microsoft.com/office/drawing/2014/main" id="{31EB7928-700C-1243-A768-CBDC105C8780}"/>
              </a:ext>
            </a:extLst>
          </p:cNvPr>
          <p:cNvSpPr>
            <a:spLocks noGrp="1"/>
          </p:cNvSpPr>
          <p:nvPr>
            <p:ph type="body" sz="quarter" idx="10"/>
          </p:nvPr>
        </p:nvSpPr>
        <p:spPr>
          <a:xfrm>
            <a:off x="2217737" y="2213356"/>
            <a:ext cx="20492635" cy="913892"/>
          </a:xfrm>
        </p:spPr>
        <p:txBody>
          <a:bodyPr lIns="0" tIns="0" rIns="0" bIns="0">
            <a:noAutofit/>
          </a:bodyPr>
          <a:lstStyle>
            <a:lvl1pPr marL="0" indent="0">
              <a:buNone/>
              <a:defRPr sz="4000" b="1" i="0" baseline="0">
                <a:solidFill>
                  <a:schemeClr val="accent1"/>
                </a:solidFill>
                <a:latin typeface="Flanders Art Sans" pitchFamily="2" charset="77"/>
              </a:defRPr>
            </a:lvl1pPr>
          </a:lstStyle>
          <a:p>
            <a:pPr lvl="0"/>
            <a:r>
              <a:rPr lang="nl-NL"/>
              <a:t>Klikken om de tekststijl van het model te bewerken</a:t>
            </a:r>
          </a:p>
        </p:txBody>
      </p:sp>
      <p:sp>
        <p:nvSpPr>
          <p:cNvPr id="13" name="Tijdelijke aanduiding voor tekst 12">
            <a:extLst>
              <a:ext uri="{FF2B5EF4-FFF2-40B4-BE49-F238E27FC236}">
                <a16:creationId xmlns:a16="http://schemas.microsoft.com/office/drawing/2014/main" id="{99E19A30-4C6E-1440-86C0-C54D2781FD9B}"/>
              </a:ext>
            </a:extLst>
          </p:cNvPr>
          <p:cNvSpPr>
            <a:spLocks noGrp="1"/>
          </p:cNvSpPr>
          <p:nvPr>
            <p:ph type="body" sz="quarter" idx="11" hasCustomPrompt="1"/>
          </p:nvPr>
        </p:nvSpPr>
        <p:spPr>
          <a:xfrm>
            <a:off x="2217738" y="3565525"/>
            <a:ext cx="20492634" cy="7900988"/>
          </a:xfrm>
        </p:spPr>
        <p:txBody>
          <a:bodyPr lIns="0" tIns="0" rIns="0" bIns="0">
            <a:noAutofit/>
          </a:bodyPr>
          <a:lstStyle>
            <a:lvl1pPr marL="0" indent="0">
              <a:lnSpc>
                <a:spcPct val="100000"/>
              </a:lnSpc>
              <a:buFont typeface="Arial" panose="020B0604020202020204" pitchFamily="34" charset="0"/>
              <a:buNone/>
              <a:defRPr sz="3200" baseline="0">
                <a:latin typeface="Flanders Art Sans" panose="00000500000000000000" pitchFamily="50" charset="0"/>
              </a:defRPr>
            </a:lvl1pPr>
            <a:lvl2pPr>
              <a:defRPr sz="3200"/>
            </a:lvl2pPr>
            <a:lvl3pPr>
              <a:defRPr sz="3200">
                <a:latin typeface="Flanders Art Sans" panose="00000500000000000000" pitchFamily="50" charset="0"/>
              </a:defRPr>
            </a:lvl3pPr>
            <a:lvl4pPr>
              <a:defRPr sz="3200">
                <a:latin typeface="Flanders Art Sans" panose="00000500000000000000" pitchFamily="50" charset="0"/>
              </a:defRPr>
            </a:lvl4pPr>
            <a:lvl5pPr marL="3657417" marR="0" indent="0" algn="l" defTabSz="1828709" rtl="0" eaLnBrk="1" fontAlgn="auto" latinLnBrk="0" hangingPunct="1">
              <a:lnSpc>
                <a:spcPct val="90000"/>
              </a:lnSpc>
              <a:spcBef>
                <a:spcPts val="1000"/>
              </a:spcBef>
              <a:spcAft>
                <a:spcPts val="0"/>
              </a:spcAft>
              <a:buClrTx/>
              <a:buSzTx/>
              <a:buFont typeface="Arial" panose="020B0604020202020204" pitchFamily="34" charset="0"/>
              <a:buNone/>
              <a:tabLst/>
              <a:defRPr sz="3200">
                <a:latin typeface="Flanders Art Sans" panose="00000500000000000000" pitchFamily="50" charset="0"/>
              </a:defRPr>
            </a:lvl5pPr>
            <a:lvl6pPr marL="4571772" marR="0" indent="0" algn="l" defTabSz="1828709" rtl="0" eaLnBrk="1" fontAlgn="auto" latinLnBrk="0" hangingPunct="1">
              <a:lnSpc>
                <a:spcPct val="90000"/>
              </a:lnSpc>
              <a:spcBef>
                <a:spcPts val="1000"/>
              </a:spcBef>
              <a:spcAft>
                <a:spcPts val="0"/>
              </a:spcAft>
              <a:buClrTx/>
              <a:buSzTx/>
              <a:buFont typeface="Arial" panose="020B0604020202020204" pitchFamily="34" charset="0"/>
              <a:buNone/>
              <a:tabLst/>
              <a:defRPr sz="3200">
                <a:latin typeface="Flanders Art Sans" panose="00000500000000000000" pitchFamily="50" charset="0"/>
              </a:defRPr>
            </a:lvl6pPr>
          </a:lstStyle>
          <a:p>
            <a:r>
              <a:rPr lang="nl-NL" dirty="0"/>
              <a:t>Tekststijl van het model bewerken
Tweede niveau
Derde niveau
Vierde niveau
Vijfde niveau</a:t>
            </a:r>
          </a:p>
          <a:p>
            <a:endParaRPr lang="nl-NL" dirty="0"/>
          </a:p>
          <a:p>
            <a:r>
              <a:rPr lang="nl-NL" dirty="0"/>
              <a:t>Test</a:t>
            </a:r>
          </a:p>
          <a:p>
            <a:pPr lvl="1"/>
            <a:r>
              <a:rPr lang="nl-NL" dirty="0"/>
              <a:t>Item 1.1</a:t>
            </a:r>
          </a:p>
          <a:p>
            <a:pPr lvl="2"/>
            <a:r>
              <a:rPr lang="nl-NL" dirty="0"/>
              <a:t>Item 1.1.1</a:t>
            </a:r>
          </a:p>
          <a:p>
            <a:pPr lvl="3"/>
            <a:r>
              <a:rPr lang="nl-NL" dirty="0"/>
              <a:t>Item 1.1.1.1</a:t>
            </a:r>
          </a:p>
          <a:p>
            <a:pPr marL="4114594" marR="0" lvl="4" indent="-457177" algn="l" defTabSz="1828709"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a:t>Item 1.1.1.1.1</a:t>
            </a:r>
          </a:p>
          <a:p>
            <a:pPr marL="5028949" marR="0" lvl="5" indent="-457177" algn="l" defTabSz="1828709"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a:t>Item 1.1.1.1.1.1</a:t>
            </a:r>
          </a:p>
        </p:txBody>
      </p:sp>
      <p:pic>
        <p:nvPicPr>
          <p:cNvPr id="10" name="Afbeelding 9">
            <a:extLst>
              <a:ext uri="{FF2B5EF4-FFF2-40B4-BE49-F238E27FC236}">
                <a16:creationId xmlns:a16="http://schemas.microsoft.com/office/drawing/2014/main" id="{874BC72A-3B48-43A3-A07B-F39378F4218E}"/>
              </a:ext>
            </a:extLst>
          </p:cNvPr>
          <p:cNvPicPr>
            <a:picLocks noChangeAspect="1"/>
          </p:cNvPicPr>
          <p:nvPr userDrawn="1"/>
        </p:nvPicPr>
        <p:blipFill>
          <a:blip r:embed="rId2"/>
          <a:srcRect/>
          <a:stretch/>
        </p:blipFill>
        <p:spPr>
          <a:xfrm>
            <a:off x="1230062" y="12064939"/>
            <a:ext cx="3009603" cy="1260000"/>
          </a:xfrm>
          <a:prstGeom prst="rect">
            <a:avLst/>
          </a:prstGeom>
        </p:spPr>
      </p:pic>
      <p:pic>
        <p:nvPicPr>
          <p:cNvPr id="12" name="Afbeelding 11">
            <a:extLst>
              <a:ext uri="{FF2B5EF4-FFF2-40B4-BE49-F238E27FC236}">
                <a16:creationId xmlns:a16="http://schemas.microsoft.com/office/drawing/2014/main" id="{D225DD5A-8577-43DE-862B-C9C4531D2E8F}"/>
              </a:ext>
            </a:extLst>
          </p:cNvPr>
          <p:cNvPicPr>
            <a:picLocks noChangeAspect="1"/>
          </p:cNvPicPr>
          <p:nvPr userDrawn="1"/>
        </p:nvPicPr>
        <p:blipFill>
          <a:blip r:embed="rId3"/>
          <a:stretch>
            <a:fillRect/>
          </a:stretch>
        </p:blipFill>
        <p:spPr>
          <a:xfrm>
            <a:off x="21081475" y="12395788"/>
            <a:ext cx="2605714" cy="720000"/>
          </a:xfrm>
          <a:prstGeom prst="rect">
            <a:avLst/>
          </a:prstGeom>
        </p:spPr>
      </p:pic>
    </p:spTree>
    <p:extLst>
      <p:ext uri="{BB962C8B-B14F-4D97-AF65-F5344CB8AC3E}">
        <p14:creationId xmlns:p14="http://schemas.microsoft.com/office/powerpoint/2010/main" val="1917665836"/>
      </p:ext>
    </p:extLst>
  </p:cSld>
  <p:clrMapOvr>
    <a:masterClrMapping/>
  </p:clrMapOvr>
  <p:extLst>
    <p:ext uri="{DCECCB84-F9BA-43D5-87BE-67443E8EF086}">
      <p15:sldGuideLst xmlns:p15="http://schemas.microsoft.com/office/powerpoint/2012/main">
        <p15:guide id="1" orient="horz" pos="4320" userDrawn="1">
          <p15:clr>
            <a:srgbClr val="FBAE40"/>
          </p15:clr>
        </p15:guide>
        <p15:guide id="2" pos="139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nl-NL" dirty="0"/>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D70B169-B1F0-164F-B236-B6DE26EE1533}" type="datetimeFigureOut">
              <a:rPr lang="nl-BE" smtClean="0"/>
              <a:t>14/11/2023</a:t>
            </a:fld>
            <a:endParaRPr lang="nl-BE"/>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B4FB1CE8-6374-EE48-9A15-DF1583D8F816}" type="slidenum">
              <a:rPr lang="nl-BE" smtClean="0"/>
              <a:t>‹nr.›</a:t>
            </a:fld>
            <a:endParaRPr lang="nl-BE"/>
          </a:p>
        </p:txBody>
      </p:sp>
    </p:spTree>
    <p:extLst>
      <p:ext uri="{BB962C8B-B14F-4D97-AF65-F5344CB8AC3E}">
        <p14:creationId xmlns:p14="http://schemas.microsoft.com/office/powerpoint/2010/main" val="16264447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7" r:id="rId3"/>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Flanders Art Sans" panose="00000500000000000000" pitchFamily="50"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FE2152F-4167-1F4C-86AF-A687AA0E0846}"/>
              </a:ext>
            </a:extLst>
          </p:cNvPr>
          <p:cNvSpPr>
            <a:spLocks noGrp="1"/>
          </p:cNvSpPr>
          <p:nvPr>
            <p:ph type="ctrTitle"/>
          </p:nvPr>
        </p:nvSpPr>
        <p:spPr/>
        <p:txBody>
          <a:bodyPr/>
          <a:lstStyle/>
          <a:p>
            <a:r>
              <a:rPr lang="nl-BE" dirty="0"/>
              <a:t>Raamwerk opdracht diagnostiek binnen het hulpprogramma geblokkeerde ontwikkelingstrajecten</a:t>
            </a:r>
            <a:br>
              <a:rPr lang="nl-BE" dirty="0"/>
            </a:br>
            <a:br>
              <a:rPr lang="nl-BE" dirty="0"/>
            </a:br>
            <a:r>
              <a:rPr lang="nl-BE" sz="6000" dirty="0"/>
              <a:t>9/11/2023</a:t>
            </a:r>
          </a:p>
        </p:txBody>
      </p:sp>
    </p:spTree>
    <p:extLst>
      <p:ext uri="{BB962C8B-B14F-4D97-AF65-F5344CB8AC3E}">
        <p14:creationId xmlns:p14="http://schemas.microsoft.com/office/powerpoint/2010/main" val="3778491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DD453-230A-F031-720E-CEB05AA1B456}"/>
              </a:ext>
            </a:extLst>
          </p:cNvPr>
          <p:cNvSpPr>
            <a:spLocks noGrp="1"/>
          </p:cNvSpPr>
          <p:nvPr>
            <p:ph type="title"/>
          </p:nvPr>
        </p:nvSpPr>
        <p:spPr/>
        <p:txBody>
          <a:bodyPr/>
          <a:lstStyle/>
          <a:p>
            <a:r>
              <a:rPr lang="nl-BE" dirty="0"/>
              <a:t>Het raamwerk</a:t>
            </a:r>
          </a:p>
        </p:txBody>
      </p:sp>
      <p:sp>
        <p:nvSpPr>
          <p:cNvPr id="3" name="Tijdelijke aanduiding voor tekst 2">
            <a:extLst>
              <a:ext uri="{FF2B5EF4-FFF2-40B4-BE49-F238E27FC236}">
                <a16:creationId xmlns:a16="http://schemas.microsoft.com/office/drawing/2014/main" id="{FCCA5723-4B67-8664-AA76-4FCFFBA1D23E}"/>
              </a:ext>
            </a:extLst>
          </p:cNvPr>
          <p:cNvSpPr>
            <a:spLocks noGrp="1"/>
          </p:cNvSpPr>
          <p:nvPr>
            <p:ph type="body" sz="quarter" idx="10"/>
          </p:nvPr>
        </p:nvSpPr>
        <p:spPr/>
        <p:txBody>
          <a:bodyPr/>
          <a:lstStyle/>
          <a:p>
            <a:r>
              <a:rPr lang="nl-BE" dirty="0"/>
              <a:t>Startpremissen</a:t>
            </a:r>
          </a:p>
        </p:txBody>
      </p:sp>
      <p:sp>
        <p:nvSpPr>
          <p:cNvPr id="4" name="Tijdelijke aanduiding voor tekst 3">
            <a:extLst>
              <a:ext uri="{FF2B5EF4-FFF2-40B4-BE49-F238E27FC236}">
                <a16:creationId xmlns:a16="http://schemas.microsoft.com/office/drawing/2014/main" id="{94964FB5-971E-C67F-ED8B-FCD737B319E7}"/>
              </a:ext>
            </a:extLst>
          </p:cNvPr>
          <p:cNvSpPr>
            <a:spLocks noGrp="1"/>
          </p:cNvSpPr>
          <p:nvPr>
            <p:ph type="body" sz="quarter" idx="11"/>
          </p:nvPr>
        </p:nvSpPr>
        <p:spPr/>
        <p:txBody>
          <a:bodyPr/>
          <a:lstStyle/>
          <a:p>
            <a:pPr marL="457200" indent="-457200">
              <a:buFont typeface="Arial" panose="020B0604020202020204" pitchFamily="34" charset="0"/>
              <a:buChar char="•"/>
            </a:pPr>
            <a:r>
              <a:rPr lang="nl-BE" dirty="0"/>
              <a:t>hoge beveiliging is soms noodzakelijk, maar is </a:t>
            </a:r>
            <a:r>
              <a:rPr lang="nl-BE" dirty="0" err="1"/>
              <a:t>intrusief</a:t>
            </a:r>
            <a:r>
              <a:rPr lang="nl-BE" dirty="0"/>
              <a:t> dus wordt best ‘conservatief’ ingesteld; de klinische heldere relatie met (aspecten van) beslotenheid als behandelmethodiek zijn vaak gecontesteerd, dus moeten we proberen bij handelingsplan te benoemen als enigszins mogelijk;</a:t>
            </a:r>
          </a:p>
          <a:p>
            <a:pPr marL="457200" indent="-457200">
              <a:buFont typeface="Arial" panose="020B0604020202020204" pitchFamily="34" charset="0"/>
              <a:buChar char="•"/>
            </a:pPr>
            <a:r>
              <a:rPr lang="nl-BE" dirty="0"/>
              <a:t>lastige jongeren hebben niet per se een blokkerend tot geblokkeerd traject;</a:t>
            </a:r>
          </a:p>
          <a:p>
            <a:pPr marL="457200" indent="-457200">
              <a:buFont typeface="Arial" panose="020B0604020202020204" pitchFamily="34" charset="0"/>
              <a:buChar char="•"/>
            </a:pPr>
            <a:r>
              <a:rPr lang="nl-BE" dirty="0"/>
              <a:t>druk zal zeker in eerste fase hoog zijn, emotioneel beladen in communicatie; gepaste snelheid is operationeel belangrijk, maar in balans met kwaliteit van aan te leveren gespecialiseerde diagnostiek</a:t>
            </a:r>
          </a:p>
          <a:p>
            <a:pPr marL="457200" indent="-457200">
              <a:buFont typeface="Arial" panose="020B0604020202020204" pitchFamily="34" charset="0"/>
              <a:buChar char="•"/>
            </a:pPr>
            <a:r>
              <a:rPr lang="nl-BE" dirty="0"/>
              <a:t>budget is zeer klein, en betekent in het uittekenen van een raamwerk ook nood aan realisme/pragmatisme</a:t>
            </a:r>
          </a:p>
          <a:p>
            <a:pPr marL="457200" indent="-457200">
              <a:buFont typeface="Arial" panose="020B0604020202020204" pitchFamily="34" charset="0"/>
              <a:buChar char="•"/>
            </a:pPr>
            <a:r>
              <a:rPr lang="nl-BE" dirty="0"/>
              <a:t>engagementen van diagnostische kernactoren zijn belangrijk en zullen expliciet moeten zijn, deze van eventuele ‘partiële diagnostische actoren’ eveneens.</a:t>
            </a:r>
          </a:p>
          <a:p>
            <a:pPr marL="457200" indent="-457200">
              <a:buFont typeface="Arial" panose="020B0604020202020204" pitchFamily="34" charset="0"/>
              <a:buChar char="•"/>
            </a:pPr>
            <a:r>
              <a:rPr lang="nl-BE" dirty="0"/>
              <a:t>raamwerk geldt voor de drie regio’s bij start, en implementeren we.  Trekkers zullen elkaar moeten treffen om de concrete lotgevallen tijdens de opstartfase tijdig te inventariseren, en optimaal samen te bepreken/af te spreken, maar met ruimte voor regionale eigenheid (op niveau van aard voorzieningen bv.""</a:t>
            </a:r>
          </a:p>
          <a:p>
            <a:endParaRPr lang="nl-BE" dirty="0"/>
          </a:p>
        </p:txBody>
      </p:sp>
    </p:spTree>
    <p:extLst>
      <p:ext uri="{BB962C8B-B14F-4D97-AF65-F5344CB8AC3E}">
        <p14:creationId xmlns:p14="http://schemas.microsoft.com/office/powerpoint/2010/main" val="51509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DD453-230A-F031-720E-CEB05AA1B456}"/>
              </a:ext>
            </a:extLst>
          </p:cNvPr>
          <p:cNvSpPr>
            <a:spLocks noGrp="1"/>
          </p:cNvSpPr>
          <p:nvPr>
            <p:ph type="title"/>
          </p:nvPr>
        </p:nvSpPr>
        <p:spPr/>
        <p:txBody>
          <a:bodyPr/>
          <a:lstStyle/>
          <a:p>
            <a:r>
              <a:rPr lang="nl-BE" dirty="0"/>
              <a:t>Het raamwerk</a:t>
            </a:r>
          </a:p>
        </p:txBody>
      </p:sp>
      <p:sp>
        <p:nvSpPr>
          <p:cNvPr id="3" name="Tijdelijke aanduiding voor tekst 2">
            <a:extLst>
              <a:ext uri="{FF2B5EF4-FFF2-40B4-BE49-F238E27FC236}">
                <a16:creationId xmlns:a16="http://schemas.microsoft.com/office/drawing/2014/main" id="{FCCA5723-4B67-8664-AA76-4FCFFBA1D23E}"/>
              </a:ext>
            </a:extLst>
          </p:cNvPr>
          <p:cNvSpPr>
            <a:spLocks noGrp="1"/>
          </p:cNvSpPr>
          <p:nvPr>
            <p:ph type="body" sz="quarter" idx="10"/>
          </p:nvPr>
        </p:nvSpPr>
        <p:spPr/>
        <p:txBody>
          <a:bodyPr/>
          <a:lstStyle/>
          <a:p>
            <a:r>
              <a:rPr lang="nl-BE" dirty="0"/>
              <a:t>Methodisch</a:t>
            </a:r>
          </a:p>
        </p:txBody>
      </p:sp>
      <p:sp>
        <p:nvSpPr>
          <p:cNvPr id="4" name="Tijdelijke aanduiding voor tekst 3">
            <a:extLst>
              <a:ext uri="{FF2B5EF4-FFF2-40B4-BE49-F238E27FC236}">
                <a16:creationId xmlns:a16="http://schemas.microsoft.com/office/drawing/2014/main" id="{94964FB5-971E-C67F-ED8B-FCD737B319E7}"/>
              </a:ext>
            </a:extLst>
          </p:cNvPr>
          <p:cNvSpPr>
            <a:spLocks noGrp="1"/>
          </p:cNvSpPr>
          <p:nvPr>
            <p:ph type="body" sz="quarter" idx="11"/>
          </p:nvPr>
        </p:nvSpPr>
        <p:spPr/>
        <p:txBody>
          <a:bodyPr/>
          <a:lstStyle/>
          <a:p>
            <a:pPr marL="457200" indent="-457200">
              <a:buFont typeface="Arial" panose="020B0604020202020204" pitchFamily="34" charset="0"/>
              <a:buChar char="•"/>
            </a:pPr>
            <a:r>
              <a:rPr lang="nl-BE" dirty="0"/>
              <a:t>Ordening van de diverse criteria om de doelgroep te bepalen moet goed doordacht worden (zie beslisboom). </a:t>
            </a:r>
            <a:r>
              <a:rPr lang="nl-BE" dirty="0">
                <a:sym typeface="Wingdings" panose="05000000000000000000" pitchFamily="2" charset="2"/>
              </a:rPr>
              <a:t> pragmatisch maar ook </a:t>
            </a:r>
            <a:r>
              <a:rPr lang="nl-BE" dirty="0" err="1">
                <a:sym typeface="Wingdings" panose="05000000000000000000" pitchFamily="2" charset="2"/>
              </a:rPr>
              <a:t>kennisgestuurd</a:t>
            </a:r>
            <a:endParaRPr lang="nl-BE" dirty="0">
              <a:sym typeface="Wingdings" panose="05000000000000000000" pitchFamily="2" charset="2"/>
            </a:endParaRPr>
          </a:p>
          <a:p>
            <a:pPr marL="457200" indent="-457200">
              <a:buFont typeface="Arial" panose="020B0604020202020204" pitchFamily="34" charset="0"/>
              <a:buChar char="•"/>
            </a:pPr>
            <a:r>
              <a:rPr lang="nl-BE" dirty="0"/>
              <a:t>Zoeken te vermijden dat ‘lastige’ jongeren doorheen de beslisboom worden ‘bevoordeeld’ voor hogere beveiliging, terwijl ze niet tot de beoogde doelgroep behoren</a:t>
            </a:r>
          </a:p>
          <a:p>
            <a:pPr marL="457200" indent="-457200">
              <a:buFont typeface="Arial" panose="020B0604020202020204" pitchFamily="34" charset="0"/>
              <a:buChar char="•"/>
            </a:pPr>
            <a:r>
              <a:rPr lang="nl-BE" dirty="0"/>
              <a:t>Een urgentiebepaling is zeer belangrijk maar mag de inhoudelijke analyse niet doorkruisen, en hoort “”objectief”” te zijn</a:t>
            </a:r>
          </a:p>
          <a:p>
            <a:pPr marL="457200" indent="-457200">
              <a:buFont typeface="Arial" panose="020B0604020202020204" pitchFamily="34" charset="0"/>
              <a:buChar char="•"/>
            </a:pPr>
            <a:r>
              <a:rPr lang="nl-BE" dirty="0"/>
              <a:t>Zoeken naar een begrippenkader die past bij de BVR, bij ‘vroeg en nabij’ en bij het organisatiemodel diagnostiek.</a:t>
            </a:r>
          </a:p>
          <a:p>
            <a:pPr marL="457200" indent="-457200">
              <a:buFont typeface="Arial" panose="020B0604020202020204" pitchFamily="34" charset="0"/>
              <a:buChar char="•"/>
            </a:pPr>
            <a:r>
              <a:rPr lang="nl-BE" dirty="0"/>
              <a:t>Beslisboom behoeft op termijn ook een ‘handleiding’ en dit betekent regelmatig overleg met de 3 END-teams.</a:t>
            </a:r>
          </a:p>
          <a:p>
            <a:endParaRPr lang="nl-BE" dirty="0"/>
          </a:p>
        </p:txBody>
      </p:sp>
    </p:spTree>
    <p:extLst>
      <p:ext uri="{BB962C8B-B14F-4D97-AF65-F5344CB8AC3E}">
        <p14:creationId xmlns:p14="http://schemas.microsoft.com/office/powerpoint/2010/main" val="199804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9582AD-E000-25F6-4AA7-CCA1BB572307}"/>
              </a:ext>
            </a:extLst>
          </p:cNvPr>
          <p:cNvSpPr>
            <a:spLocks noGrp="1"/>
          </p:cNvSpPr>
          <p:nvPr>
            <p:ph type="title"/>
          </p:nvPr>
        </p:nvSpPr>
        <p:spPr/>
        <p:txBody>
          <a:bodyPr/>
          <a:lstStyle/>
          <a:p>
            <a:r>
              <a:rPr lang="nl-BE" dirty="0"/>
              <a:t>Timing en verwachtingen de komende maanden m.b.t. de opdracht diagnostiek</a:t>
            </a:r>
          </a:p>
        </p:txBody>
      </p:sp>
      <p:sp>
        <p:nvSpPr>
          <p:cNvPr id="3" name="Tijdelijke aanduiding voor tekst 2">
            <a:extLst>
              <a:ext uri="{FF2B5EF4-FFF2-40B4-BE49-F238E27FC236}">
                <a16:creationId xmlns:a16="http://schemas.microsoft.com/office/drawing/2014/main" id="{DA63AE70-FEE7-7998-FDFE-DCFE42BA8FAC}"/>
              </a:ext>
            </a:extLst>
          </p:cNvPr>
          <p:cNvSpPr>
            <a:spLocks noGrp="1"/>
          </p:cNvSpPr>
          <p:nvPr>
            <p:ph type="body" sz="quarter" idx="10"/>
          </p:nvPr>
        </p:nvSpPr>
        <p:spPr/>
        <p:txBody>
          <a:bodyPr/>
          <a:lstStyle/>
          <a:p>
            <a:endParaRPr lang="nl-BE"/>
          </a:p>
        </p:txBody>
      </p:sp>
      <p:sp>
        <p:nvSpPr>
          <p:cNvPr id="4" name="Tijdelijke aanduiding voor tekst 3">
            <a:extLst>
              <a:ext uri="{FF2B5EF4-FFF2-40B4-BE49-F238E27FC236}">
                <a16:creationId xmlns:a16="http://schemas.microsoft.com/office/drawing/2014/main" id="{A124C7D2-506B-CD5E-763A-DD9B2E3AFFBD}"/>
              </a:ext>
            </a:extLst>
          </p:cNvPr>
          <p:cNvSpPr>
            <a:spLocks noGrp="1"/>
          </p:cNvSpPr>
          <p:nvPr>
            <p:ph type="body" sz="quarter" idx="11"/>
          </p:nvPr>
        </p:nvSpPr>
        <p:spPr/>
        <p:txBody>
          <a:bodyPr/>
          <a:lstStyle/>
          <a:p>
            <a:pPr marL="457200" indent="-457200">
              <a:buFont typeface="Arial" panose="020B0604020202020204" pitchFamily="34" charset="0"/>
              <a:buChar char="•"/>
            </a:pPr>
            <a:r>
              <a:rPr lang="nl-BE" dirty="0"/>
              <a:t>Bekendmaking van het raamwerk aan de diagnostische partner en het breder werkveld (2023)</a:t>
            </a:r>
          </a:p>
          <a:p>
            <a:pPr marL="1828731" lvl="1" indent="-457200"/>
            <a:r>
              <a:rPr lang="nl-BE" dirty="0"/>
              <a:t>Toegankelijk maken van deze </a:t>
            </a:r>
            <a:r>
              <a:rPr lang="nl-BE" dirty="0" err="1"/>
              <a:t>webinar</a:t>
            </a:r>
            <a:endParaRPr lang="nl-BE" dirty="0"/>
          </a:p>
          <a:p>
            <a:pPr marL="1828731" lvl="1" indent="-457200"/>
            <a:r>
              <a:rPr lang="nl-BE" dirty="0"/>
              <a:t>Voorzien van een Q&amp;A</a:t>
            </a:r>
          </a:p>
          <a:p>
            <a:pPr marL="1828731" lvl="1" indent="-457200"/>
            <a:r>
              <a:rPr lang="nl-BE" dirty="0"/>
              <a:t>Ontwikkelen van een handleiding en ‘</a:t>
            </a:r>
            <a:r>
              <a:rPr lang="nl-BE" dirty="0" err="1"/>
              <a:t>catchy</a:t>
            </a:r>
            <a:r>
              <a:rPr lang="nl-BE" dirty="0"/>
              <a:t>’ lay-out voor het raamwerk</a:t>
            </a:r>
          </a:p>
          <a:p>
            <a:pPr marL="457200" indent="-457200">
              <a:buFont typeface="Arial" panose="020B0604020202020204" pitchFamily="34" charset="0"/>
              <a:buChar char="•"/>
            </a:pPr>
            <a:r>
              <a:rPr lang="nl-BE" dirty="0"/>
              <a:t>Steviger verankeren van de opdracht diagnostiek binnen het brede netwerk, geen apart netwerk! (juni 2024)</a:t>
            </a:r>
          </a:p>
          <a:p>
            <a:pPr marL="457200" indent="-457200">
              <a:buFont typeface="Arial" panose="020B0604020202020204" pitchFamily="34" charset="0"/>
              <a:buChar char="•"/>
            </a:pPr>
            <a:r>
              <a:rPr lang="nl-BE" dirty="0"/>
              <a:t>Ontwikkelen van een kader voor procesdiagnostiek in samenwerking met diagnostische partners en stakeholders (= prioritaire opdracht tot juni 2024)</a:t>
            </a:r>
          </a:p>
          <a:p>
            <a:pPr marL="457200" indent="-457200">
              <a:buFont typeface="Arial" panose="020B0604020202020204" pitchFamily="34" charset="0"/>
              <a:buChar char="•"/>
            </a:pPr>
            <a:r>
              <a:rPr lang="nl-BE" dirty="0"/>
              <a:t>Evaluatie en eventuele bijsturing raamwerk op basis van casuïstiek (juni 2024)</a:t>
            </a:r>
          </a:p>
          <a:p>
            <a:pPr marL="457200" indent="-457200">
              <a:buFont typeface="Arial" panose="020B0604020202020204" pitchFamily="34" charset="0"/>
              <a:buChar char="•"/>
            </a:pPr>
            <a:r>
              <a:rPr lang="nl-BE" dirty="0"/>
              <a:t>Rol ACT-OSD binnen de opdracht diagnostiek (juni 2024)</a:t>
            </a:r>
          </a:p>
        </p:txBody>
      </p:sp>
    </p:spTree>
    <p:extLst>
      <p:ext uri="{BB962C8B-B14F-4D97-AF65-F5344CB8AC3E}">
        <p14:creationId xmlns:p14="http://schemas.microsoft.com/office/powerpoint/2010/main" val="383680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17F031-0DA4-934D-B556-BC9F3518A262}"/>
              </a:ext>
            </a:extLst>
          </p:cNvPr>
          <p:cNvSpPr>
            <a:spLocks noGrp="1"/>
          </p:cNvSpPr>
          <p:nvPr>
            <p:ph type="title"/>
          </p:nvPr>
        </p:nvSpPr>
        <p:spPr/>
        <p:txBody>
          <a:bodyPr/>
          <a:lstStyle/>
          <a:p>
            <a:r>
              <a:rPr lang="nl-BE" dirty="0"/>
              <a:t>Inhoudsopgave</a:t>
            </a:r>
          </a:p>
        </p:txBody>
      </p:sp>
      <p:sp>
        <p:nvSpPr>
          <p:cNvPr id="3" name="Tijdelijke aanduiding voor tekst 2">
            <a:extLst>
              <a:ext uri="{FF2B5EF4-FFF2-40B4-BE49-F238E27FC236}">
                <a16:creationId xmlns:a16="http://schemas.microsoft.com/office/drawing/2014/main" id="{65B6992D-AAB1-4740-8B48-3DCFBC3720DC}"/>
              </a:ext>
            </a:extLst>
          </p:cNvPr>
          <p:cNvSpPr>
            <a:spLocks noGrp="1"/>
          </p:cNvSpPr>
          <p:nvPr>
            <p:ph type="body" sz="quarter" idx="10"/>
          </p:nvPr>
        </p:nvSpPr>
        <p:spPr/>
        <p:txBody>
          <a:bodyPr/>
          <a:lstStyle/>
          <a:p>
            <a:r>
              <a:rPr lang="nl-BE" dirty="0"/>
              <a:t>01. Situering van het raamwerk binnen het hulpprogramma</a:t>
            </a:r>
          </a:p>
          <a:p>
            <a:r>
              <a:rPr lang="nl-BE" dirty="0"/>
              <a:t>02. Raamwerk</a:t>
            </a:r>
          </a:p>
          <a:p>
            <a:r>
              <a:rPr lang="nl-BE" dirty="0"/>
              <a:t>03. Timing en verwachtingen komende maanden</a:t>
            </a:r>
          </a:p>
        </p:txBody>
      </p:sp>
    </p:spTree>
    <p:extLst>
      <p:ext uri="{BB962C8B-B14F-4D97-AF65-F5344CB8AC3E}">
        <p14:creationId xmlns:p14="http://schemas.microsoft.com/office/powerpoint/2010/main" val="346331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23B44-D7E4-3489-C283-C697D620FF44}"/>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3D33A50A-0E0D-7F9D-F538-99CFFEADBF59}"/>
              </a:ext>
            </a:extLst>
          </p:cNvPr>
          <p:cNvSpPr>
            <a:spLocks noGrp="1"/>
          </p:cNvSpPr>
          <p:nvPr>
            <p:ph type="body" sz="quarter" idx="10"/>
          </p:nvPr>
        </p:nvSpPr>
        <p:spPr/>
        <p:txBody>
          <a:bodyPr/>
          <a:lstStyle/>
          <a:p>
            <a:r>
              <a:rPr lang="nl-BE" dirty="0"/>
              <a:t>Situering van het hulpprogramma</a:t>
            </a:r>
          </a:p>
        </p:txBody>
      </p:sp>
      <p:sp>
        <p:nvSpPr>
          <p:cNvPr id="4" name="Tijdelijke aanduiding voor tekst 3">
            <a:extLst>
              <a:ext uri="{FF2B5EF4-FFF2-40B4-BE49-F238E27FC236}">
                <a16:creationId xmlns:a16="http://schemas.microsoft.com/office/drawing/2014/main" id="{5B4ACE11-4B8B-759C-557E-F4DEB7BB053D}"/>
              </a:ext>
            </a:extLst>
          </p:cNvPr>
          <p:cNvSpPr>
            <a:spLocks noGrp="1"/>
          </p:cNvSpPr>
          <p:nvPr>
            <p:ph type="body" sz="quarter" idx="11"/>
          </p:nvPr>
        </p:nvSpPr>
        <p:spPr/>
        <p:txBody>
          <a:bodyPr/>
          <a:lstStyle/>
          <a:p>
            <a:r>
              <a:rPr lang="nl-BE" dirty="0"/>
              <a:t>Op 5 mei gaf de Vlaamse Regering haar goedkeuring voor het hulpprogramma hulp aan jongeren in geblokkeerde ontwikkelingstrajecten. </a:t>
            </a:r>
          </a:p>
          <a:p>
            <a:pPr algn="just"/>
            <a:r>
              <a:rPr lang="nl-BE" dirty="0"/>
              <a:t>Doel van het hulpprogramma: </a:t>
            </a:r>
            <a:r>
              <a:rPr lang="nl-BE" sz="3200" dirty="0">
                <a:solidFill>
                  <a:srgbClr val="1D1B11"/>
                </a:solidFill>
                <a:effectLst/>
                <a:latin typeface="Calibri" panose="020F0502020204030204" pitchFamily="34" charset="0"/>
                <a:ea typeface="FlandersArtSerif-Regular" panose="00000500000000000000" pitchFamily="50" charset="0"/>
              </a:rPr>
              <a:t>Het hulpprogramma wil trajecten van jongeren deblokkeren door het organiseren van geïntegreerde zorg en ondersteuning op verschillende levensdomeinen. Het gaat over jongeren met heel complexe hulpvragen, nood aan intensieve ondersteuning op meerdere levensdomeinen en vaak al complexe hulpverleningstrajecten achter de rug. Geen enkele organisatie kan een dergelijk traject alleen vormgeven. Dat vraagt een netwerkaanpak, met samenwerking op trajectniveau en acties op organisatie- en netwerkniveau. Dit hulpprogramma wil een kader geven en duidelijke verwachtingen ten aanzien van de betrokken partners stellen.</a:t>
            </a:r>
          </a:p>
          <a:p>
            <a:pPr marL="457200" indent="-457200" algn="just">
              <a:buFontTx/>
              <a:buChar char="-"/>
            </a:pPr>
            <a:endParaRPr lang="nl-BE" sz="3200" dirty="0">
              <a:solidFill>
                <a:srgbClr val="1D1B11"/>
              </a:solidFill>
              <a:effectLst/>
              <a:latin typeface="Calibri" panose="020F0502020204030204" pitchFamily="34" charset="0"/>
              <a:ea typeface="FlandersArtSerif-Regular" panose="00000500000000000000" pitchFamily="50" charset="0"/>
            </a:endParaRPr>
          </a:p>
          <a:p>
            <a:pPr algn="just"/>
            <a:endParaRPr lang="nl-BE" sz="3200" dirty="0">
              <a:effectLst/>
              <a:latin typeface="Calibri" panose="020F0502020204030204" pitchFamily="34" charset="0"/>
              <a:ea typeface="Calibri" panose="020F0502020204030204" pitchFamily="34" charset="0"/>
            </a:endParaRPr>
          </a:p>
          <a:p>
            <a:pPr algn="just"/>
            <a:r>
              <a:rPr lang="nl-BE" sz="3200" dirty="0">
                <a:solidFill>
                  <a:srgbClr val="1D1B11"/>
                </a:solidFill>
                <a:effectLst/>
                <a:latin typeface="Calibri" panose="020F0502020204030204" pitchFamily="34" charset="0"/>
                <a:ea typeface="FlandersArtSerif-Regular" panose="00000500000000000000" pitchFamily="50" charset="0"/>
              </a:rPr>
              <a:t> </a:t>
            </a:r>
            <a:endParaRPr lang="nl-BE" sz="3200" dirty="0">
              <a:effectLst/>
              <a:latin typeface="Calibri" panose="020F0502020204030204" pitchFamily="34" charset="0"/>
              <a:ea typeface="Calibri" panose="020F0502020204030204" pitchFamily="34" charset="0"/>
            </a:endParaRPr>
          </a:p>
          <a:p>
            <a:endParaRPr lang="nl-BE" dirty="0"/>
          </a:p>
          <a:p>
            <a:r>
              <a:rPr lang="nl-BE" dirty="0"/>
              <a:t> </a:t>
            </a:r>
          </a:p>
        </p:txBody>
      </p:sp>
    </p:spTree>
    <p:extLst>
      <p:ext uri="{BB962C8B-B14F-4D97-AF65-F5344CB8AC3E}">
        <p14:creationId xmlns:p14="http://schemas.microsoft.com/office/powerpoint/2010/main" val="338431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768DC-7D1F-1A8C-9D57-42CA43177305}"/>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AA560341-340A-247D-E28F-9B260323A816}"/>
              </a:ext>
            </a:extLst>
          </p:cNvPr>
          <p:cNvSpPr>
            <a:spLocks noGrp="1"/>
          </p:cNvSpPr>
          <p:nvPr>
            <p:ph type="body" sz="quarter" idx="10"/>
          </p:nvPr>
        </p:nvSpPr>
        <p:spPr/>
        <p:txBody>
          <a:bodyPr/>
          <a:lstStyle/>
          <a:p>
            <a:r>
              <a:rPr lang="nl-BE" dirty="0"/>
              <a:t>Situering van het hulpprogramma - doelgroep</a:t>
            </a:r>
          </a:p>
        </p:txBody>
      </p:sp>
      <p:sp>
        <p:nvSpPr>
          <p:cNvPr id="4" name="Tijdelijke aanduiding voor tekst 3">
            <a:extLst>
              <a:ext uri="{FF2B5EF4-FFF2-40B4-BE49-F238E27FC236}">
                <a16:creationId xmlns:a16="http://schemas.microsoft.com/office/drawing/2014/main" id="{F83CE59D-A4E8-52F6-0538-A93636425033}"/>
              </a:ext>
            </a:extLst>
          </p:cNvPr>
          <p:cNvSpPr>
            <a:spLocks noGrp="1"/>
          </p:cNvSpPr>
          <p:nvPr>
            <p:ph type="body" sz="quarter" idx="11"/>
          </p:nvPr>
        </p:nvSpPr>
        <p:spPr/>
        <p:txBody>
          <a:bodyPr/>
          <a:lstStyle/>
          <a:p>
            <a:pPr>
              <a:lnSpc>
                <a:spcPct val="115000"/>
              </a:lnSpc>
              <a:tabLst>
                <a:tab pos="-914400" algn="l"/>
                <a:tab pos="-457200" algn="l"/>
                <a:tab pos="2700655" algn="ctr"/>
                <a:tab pos="5220970" algn="r"/>
              </a:tabLst>
            </a:pPr>
            <a:r>
              <a:rPr lang="nl-NL" dirty="0">
                <a:solidFill>
                  <a:srgbClr val="1D1B11"/>
                </a:solidFill>
                <a:latin typeface="Calibri" panose="020F0502020204030204" pitchFamily="34" charset="0"/>
              </a:rPr>
              <a:t>De doelgroep van het hulpprogramma zijn jongeren die</a:t>
            </a:r>
            <a:r>
              <a:rPr lang="nl-BE" dirty="0">
                <a:solidFill>
                  <a:srgbClr val="1D1B11"/>
                </a:solidFill>
                <a:latin typeface="Calibri" panose="020F0502020204030204" pitchFamily="34" charset="0"/>
              </a:rPr>
              <a:t> cumulatief aan de volgende voorwaarden </a:t>
            </a:r>
            <a:r>
              <a:rPr lang="nl-NL" dirty="0">
                <a:solidFill>
                  <a:srgbClr val="1D1B11"/>
                </a:solidFill>
                <a:latin typeface="Calibri" panose="020F0502020204030204" pitchFamily="34" charset="0"/>
              </a:rPr>
              <a:t>voldoen:</a:t>
            </a:r>
            <a:endParaRPr lang="nl-BE" dirty="0">
              <a:solidFill>
                <a:srgbClr val="1D1B11"/>
              </a:solidFill>
              <a:latin typeface="Calibri" panose="020F0502020204030204" pitchFamily="34" charset="0"/>
            </a:endParaRPr>
          </a:p>
          <a:p>
            <a:pPr>
              <a:lnSpc>
                <a:spcPct val="115000"/>
              </a:lnSpc>
              <a:tabLst>
                <a:tab pos="-914400" algn="l"/>
                <a:tab pos="-457200" algn="l"/>
                <a:tab pos="2700655" algn="ctr"/>
                <a:tab pos="5220970" algn="r"/>
              </a:tabLst>
            </a:pPr>
            <a:endParaRPr lang="nl-BE" dirty="0">
              <a:solidFill>
                <a:srgbClr val="1D1B11"/>
              </a:solidFill>
              <a:latin typeface="Calibri" panose="020F0502020204030204" pitchFamily="34" charset="0"/>
            </a:endParaRPr>
          </a:p>
          <a:p>
            <a:pPr>
              <a:lnSpc>
                <a:spcPct val="115000"/>
              </a:lnSpc>
              <a:tabLst>
                <a:tab pos="-914400" algn="l"/>
                <a:tab pos="-457200" algn="l"/>
                <a:tab pos="2700655" algn="ctr"/>
                <a:tab pos="5220970" algn="r"/>
              </a:tabLst>
            </a:pPr>
            <a:r>
              <a:rPr lang="nl-BE" dirty="0">
                <a:solidFill>
                  <a:srgbClr val="1D1B11"/>
                </a:solidFill>
                <a:latin typeface="Calibri" panose="020F0502020204030204" pitchFamily="34" charset="0"/>
              </a:rPr>
              <a:t>1° het ontwikkelingstraject van de jongere is geblokkeerd op verschillende levensdomeinen;</a:t>
            </a:r>
          </a:p>
          <a:p>
            <a:pPr>
              <a:lnSpc>
                <a:spcPct val="115000"/>
              </a:lnSpc>
              <a:tabLst>
                <a:tab pos="-914400" algn="l"/>
                <a:tab pos="-457200" algn="l"/>
                <a:tab pos="2700655" algn="ctr"/>
                <a:tab pos="5220970" algn="r"/>
              </a:tabLst>
            </a:pPr>
            <a:r>
              <a:rPr lang="nl-BE" dirty="0">
                <a:solidFill>
                  <a:srgbClr val="1D1B11"/>
                </a:solidFill>
                <a:latin typeface="Calibri" panose="020F0502020204030204" pitchFamily="34" charset="0"/>
              </a:rPr>
              <a:t>2° de jongere kan niet voltijds thuis wonen of enkel mits zeer intensieve ondersteuning;</a:t>
            </a:r>
          </a:p>
          <a:p>
            <a:pPr>
              <a:lnSpc>
                <a:spcPct val="115000"/>
              </a:lnSpc>
              <a:tabLst>
                <a:tab pos="-914400" algn="l"/>
                <a:tab pos="-457200" algn="l"/>
                <a:tab pos="2700655" algn="ctr"/>
                <a:tab pos="5220970" algn="r"/>
              </a:tabLst>
            </a:pPr>
            <a:r>
              <a:rPr lang="nl-BE" dirty="0">
                <a:solidFill>
                  <a:srgbClr val="1D1B11"/>
                </a:solidFill>
                <a:latin typeface="Calibri" panose="020F0502020204030204" pitchFamily="34" charset="0"/>
              </a:rPr>
              <a:t>3° de jongere brengt de psychische of fysieke integriteit van zichzelf of anderen in gevaar;</a:t>
            </a:r>
          </a:p>
          <a:p>
            <a:pPr>
              <a:lnSpc>
                <a:spcPct val="115000"/>
              </a:lnSpc>
              <a:tabLst>
                <a:tab pos="-914400" algn="l"/>
                <a:tab pos="-457200" algn="l"/>
                <a:tab pos="2700655" algn="ctr"/>
                <a:tab pos="5220970" algn="r"/>
              </a:tabLst>
            </a:pPr>
            <a:r>
              <a:rPr lang="nl-BE" dirty="0">
                <a:solidFill>
                  <a:srgbClr val="1D1B11"/>
                </a:solidFill>
                <a:latin typeface="Calibri" panose="020F0502020204030204" pitchFamily="34" charset="0"/>
              </a:rPr>
              <a:t>4° het traject in de hulpverlening is geëscaleerd;</a:t>
            </a:r>
          </a:p>
          <a:p>
            <a:pPr>
              <a:lnSpc>
                <a:spcPct val="115000"/>
              </a:lnSpc>
              <a:tabLst>
                <a:tab pos="-914400" algn="l"/>
                <a:tab pos="-457200" algn="l"/>
                <a:tab pos="2700655" algn="ctr"/>
                <a:tab pos="5220970" algn="r"/>
              </a:tabLst>
            </a:pPr>
            <a:r>
              <a:rPr lang="nl-BE" dirty="0">
                <a:solidFill>
                  <a:srgbClr val="1D1B11"/>
                </a:solidFill>
                <a:latin typeface="Calibri" panose="020F0502020204030204" pitchFamily="34" charset="0"/>
              </a:rPr>
              <a:t>5° de jongere gaat met een hoge ambivalentie de hulpverleningsrelatie aan;</a:t>
            </a:r>
          </a:p>
          <a:p>
            <a:pPr>
              <a:lnSpc>
                <a:spcPct val="115000"/>
              </a:lnSpc>
              <a:tabLst>
                <a:tab pos="2700655" algn="ctr"/>
                <a:tab pos="5220970" algn="r"/>
              </a:tabLst>
            </a:pPr>
            <a:r>
              <a:rPr lang="nl-BE" dirty="0">
                <a:solidFill>
                  <a:srgbClr val="1D1B11"/>
                </a:solidFill>
                <a:latin typeface="Calibri" panose="020F0502020204030204" pitchFamily="34" charset="0"/>
              </a:rPr>
              <a:t>6° er is geen sprake van een ernstige meervoudige beperking</a:t>
            </a:r>
            <a:r>
              <a:rPr lang="nl-NL" dirty="0">
                <a:solidFill>
                  <a:srgbClr val="1D1B11"/>
                </a:solidFill>
                <a:latin typeface="Calibri" panose="020F0502020204030204" pitchFamily="34" charset="0"/>
              </a:rPr>
              <a:t>. </a:t>
            </a:r>
            <a:endParaRPr lang="nl-BE" dirty="0">
              <a:solidFill>
                <a:srgbClr val="1D1B11"/>
              </a:solidFill>
              <a:latin typeface="Calibri" panose="020F0502020204030204" pitchFamily="34" charset="0"/>
            </a:endParaRPr>
          </a:p>
          <a:p>
            <a:endParaRPr lang="nl-BE" dirty="0"/>
          </a:p>
        </p:txBody>
      </p:sp>
    </p:spTree>
    <p:extLst>
      <p:ext uri="{BB962C8B-B14F-4D97-AF65-F5344CB8AC3E}">
        <p14:creationId xmlns:p14="http://schemas.microsoft.com/office/powerpoint/2010/main" val="206647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6768DC-7D1F-1A8C-9D57-42CA43177305}"/>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AA560341-340A-247D-E28F-9B260323A816}"/>
              </a:ext>
            </a:extLst>
          </p:cNvPr>
          <p:cNvSpPr>
            <a:spLocks noGrp="1"/>
          </p:cNvSpPr>
          <p:nvPr>
            <p:ph type="body" sz="quarter" idx="10"/>
          </p:nvPr>
        </p:nvSpPr>
        <p:spPr/>
        <p:txBody>
          <a:bodyPr/>
          <a:lstStyle/>
          <a:p>
            <a:r>
              <a:rPr lang="nl-BE" dirty="0"/>
              <a:t>Situering van het hulpprogramma - opdrachten</a:t>
            </a:r>
          </a:p>
        </p:txBody>
      </p:sp>
      <p:sp>
        <p:nvSpPr>
          <p:cNvPr id="4" name="Tijdelijke aanduiding voor tekst 3">
            <a:extLst>
              <a:ext uri="{FF2B5EF4-FFF2-40B4-BE49-F238E27FC236}">
                <a16:creationId xmlns:a16="http://schemas.microsoft.com/office/drawing/2014/main" id="{F83CE59D-A4E8-52F6-0538-A93636425033}"/>
              </a:ext>
            </a:extLst>
          </p:cNvPr>
          <p:cNvSpPr>
            <a:spLocks noGrp="1"/>
          </p:cNvSpPr>
          <p:nvPr>
            <p:ph type="body" sz="quarter" idx="11"/>
          </p:nvPr>
        </p:nvSpPr>
        <p:spPr/>
        <p:txBody>
          <a:bodyPr/>
          <a:lstStyle/>
          <a:p>
            <a:pPr marL="342900" indent="-342900">
              <a:lnSpc>
                <a:spcPct val="115000"/>
              </a:lnSpc>
              <a:buAutoNum type="arabicPeriod"/>
              <a:tabLst>
                <a:tab pos="-914400" algn="l"/>
                <a:tab pos="-457200" algn="l"/>
                <a:tab pos="2700655" algn="ctr"/>
                <a:tab pos="5220970" algn="r"/>
              </a:tabLst>
            </a:pPr>
            <a:r>
              <a:rPr lang="nl-BE" dirty="0">
                <a:solidFill>
                  <a:srgbClr val="1D1B11"/>
                </a:solidFill>
                <a:latin typeface="Calibri" panose="020F0502020204030204" pitchFamily="34" charset="0"/>
              </a:rPr>
              <a:t> Het hulpprogramma staat in voor het uitvoeren van interdisciplinaire </a:t>
            </a:r>
            <a:r>
              <a:rPr lang="nl-BE" b="1" dirty="0">
                <a:solidFill>
                  <a:srgbClr val="1D1B11"/>
                </a:solidFill>
                <a:latin typeface="Calibri" panose="020F0502020204030204" pitchFamily="34" charset="0"/>
              </a:rPr>
              <a:t>diagnostiek</a:t>
            </a:r>
            <a:r>
              <a:rPr lang="nl-BE" dirty="0">
                <a:solidFill>
                  <a:srgbClr val="1D1B11"/>
                </a:solidFill>
                <a:latin typeface="Calibri" panose="020F0502020204030204" pitchFamily="34" charset="0"/>
              </a:rPr>
              <a:t> gebaseerd op vastgelegde  kwaliteitsnormen in functie van een deskundige indicatiestelling </a:t>
            </a:r>
          </a:p>
          <a:p>
            <a:pPr marL="514350" indent="-514350">
              <a:lnSpc>
                <a:spcPct val="115000"/>
              </a:lnSpc>
              <a:buAutoNum type="arabicPeriod"/>
              <a:tabLst>
                <a:tab pos="-914400" algn="l"/>
                <a:tab pos="-457200" algn="l"/>
                <a:tab pos="2700655" algn="ctr"/>
                <a:tab pos="5220970" algn="r"/>
              </a:tabLst>
            </a:pPr>
            <a:r>
              <a:rPr lang="nl-BE" dirty="0">
                <a:solidFill>
                  <a:srgbClr val="1D1B11"/>
                </a:solidFill>
                <a:latin typeface="Calibri" panose="020F0502020204030204" pitchFamily="34" charset="0"/>
              </a:rPr>
              <a:t>Het hulpprogramma voorziet in gepaste </a:t>
            </a:r>
            <a:r>
              <a:rPr lang="nl-BE" b="1" dirty="0">
                <a:solidFill>
                  <a:srgbClr val="1D1B11"/>
                </a:solidFill>
                <a:latin typeface="Calibri" panose="020F0502020204030204" pitchFamily="34" charset="0"/>
              </a:rPr>
              <a:t>zorg en ondersteuning </a:t>
            </a:r>
            <a:r>
              <a:rPr lang="nl-BE" dirty="0">
                <a:solidFill>
                  <a:srgbClr val="1D1B11"/>
                </a:solidFill>
                <a:latin typeface="Calibri" panose="020F0502020204030204" pitchFamily="34" charset="0"/>
              </a:rPr>
              <a:t>voor jongeren met geblokkeerde ontwikkelingstrajecten </a:t>
            </a:r>
          </a:p>
          <a:p>
            <a:pPr marL="514350" indent="-514350">
              <a:lnSpc>
                <a:spcPct val="115000"/>
              </a:lnSpc>
              <a:buAutoNum type="arabicPeriod"/>
              <a:tabLst>
                <a:tab pos="-914400" algn="l"/>
                <a:tab pos="-457200" algn="l"/>
                <a:tab pos="2700655" algn="ctr"/>
                <a:tab pos="5220970" algn="r"/>
              </a:tabLst>
            </a:pPr>
            <a:r>
              <a:rPr lang="nl-BE" dirty="0">
                <a:solidFill>
                  <a:srgbClr val="1D1B11"/>
                </a:solidFill>
                <a:latin typeface="Calibri" panose="020F0502020204030204" pitchFamily="34" charset="0"/>
              </a:rPr>
              <a:t>Het hulpprogramma verbindt zich ertoe om vanuit specifieke expertise en in gedeelde verantwoordelijkheid trajecten die dreigen te escaleren te versterken door te verbinden met andere jeugdhulpaanbieders via </a:t>
            </a:r>
            <a:r>
              <a:rPr lang="nl-BE" b="1" dirty="0" err="1">
                <a:solidFill>
                  <a:srgbClr val="1D1B11"/>
                </a:solidFill>
                <a:latin typeface="Calibri" panose="020F0502020204030204" pitchFamily="34" charset="0"/>
              </a:rPr>
              <a:t>outreachend</a:t>
            </a:r>
            <a:r>
              <a:rPr lang="nl-BE" b="1" dirty="0">
                <a:solidFill>
                  <a:srgbClr val="1D1B11"/>
                </a:solidFill>
                <a:latin typeface="Calibri" panose="020F0502020204030204" pitchFamily="34" charset="0"/>
              </a:rPr>
              <a:t> werken, preventie en </a:t>
            </a:r>
            <a:r>
              <a:rPr lang="nl-BE" b="1" dirty="0" err="1">
                <a:solidFill>
                  <a:srgbClr val="1D1B11"/>
                </a:solidFill>
                <a:latin typeface="Calibri" panose="020F0502020204030204" pitchFamily="34" charset="0"/>
              </a:rPr>
              <a:t>vroegdetectie</a:t>
            </a:r>
            <a:r>
              <a:rPr lang="nl-BE" dirty="0">
                <a:solidFill>
                  <a:srgbClr val="1D1B11"/>
                </a:solidFill>
                <a:latin typeface="Calibri" panose="020F0502020204030204" pitchFamily="34" charset="0"/>
              </a:rPr>
              <a:t> samen met de reeds betrokken jeugdhulpaanbieders.</a:t>
            </a:r>
          </a:p>
          <a:p>
            <a:pPr marL="514350" indent="-514350">
              <a:lnSpc>
                <a:spcPct val="115000"/>
              </a:lnSpc>
              <a:buAutoNum type="arabicPeriod"/>
              <a:tabLst>
                <a:tab pos="-914400" algn="l"/>
                <a:tab pos="-457200" algn="l"/>
                <a:tab pos="2700655" algn="ctr"/>
                <a:tab pos="5220970" algn="r"/>
              </a:tabLst>
            </a:pPr>
            <a:r>
              <a:rPr lang="nl-BE" dirty="0">
                <a:solidFill>
                  <a:srgbClr val="1D1B11"/>
                </a:solidFill>
                <a:latin typeface="Calibri" panose="020F0502020204030204" pitchFamily="34" charset="0"/>
              </a:rPr>
              <a:t>Het hulpprogramma verbindt zich tot </a:t>
            </a:r>
            <a:r>
              <a:rPr lang="nl-BE" b="1" dirty="0">
                <a:solidFill>
                  <a:srgbClr val="1D1B11"/>
                </a:solidFill>
                <a:latin typeface="Calibri" panose="020F0502020204030204" pitchFamily="34" charset="0"/>
              </a:rPr>
              <a:t>leren en ontwikkelen </a:t>
            </a:r>
          </a:p>
        </p:txBody>
      </p:sp>
    </p:spTree>
    <p:extLst>
      <p:ext uri="{BB962C8B-B14F-4D97-AF65-F5344CB8AC3E}">
        <p14:creationId xmlns:p14="http://schemas.microsoft.com/office/powerpoint/2010/main" val="250004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E6B40-74F8-E8D4-196D-8DCD39BDE2A9}"/>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4C5679AB-0D59-486B-768A-903CF838DC0D}"/>
              </a:ext>
            </a:extLst>
          </p:cNvPr>
          <p:cNvSpPr>
            <a:spLocks noGrp="1"/>
          </p:cNvSpPr>
          <p:nvPr>
            <p:ph type="body" sz="quarter" idx="10"/>
          </p:nvPr>
        </p:nvSpPr>
        <p:spPr/>
        <p:txBody>
          <a:bodyPr/>
          <a:lstStyle/>
          <a:p>
            <a:r>
              <a:rPr lang="nl-BE" dirty="0"/>
              <a:t>De opdracht diagnostiek - BVR</a:t>
            </a:r>
          </a:p>
        </p:txBody>
      </p:sp>
      <p:pic>
        <p:nvPicPr>
          <p:cNvPr id="8" name="Afbeelding 7">
            <a:extLst>
              <a:ext uri="{FF2B5EF4-FFF2-40B4-BE49-F238E27FC236}">
                <a16:creationId xmlns:a16="http://schemas.microsoft.com/office/drawing/2014/main" id="{D828F448-FDD9-B143-2D9E-AFC2C1CA835D}"/>
              </a:ext>
            </a:extLst>
          </p:cNvPr>
          <p:cNvPicPr>
            <a:picLocks noChangeAspect="1"/>
          </p:cNvPicPr>
          <p:nvPr/>
        </p:nvPicPr>
        <p:blipFill>
          <a:blip r:embed="rId2"/>
          <a:stretch>
            <a:fillRect/>
          </a:stretch>
        </p:blipFill>
        <p:spPr>
          <a:xfrm>
            <a:off x="5417558" y="3220550"/>
            <a:ext cx="10207411" cy="9442917"/>
          </a:xfrm>
          <a:prstGeom prst="rect">
            <a:avLst/>
          </a:prstGeom>
        </p:spPr>
      </p:pic>
    </p:spTree>
    <p:extLst>
      <p:ext uri="{BB962C8B-B14F-4D97-AF65-F5344CB8AC3E}">
        <p14:creationId xmlns:p14="http://schemas.microsoft.com/office/powerpoint/2010/main" val="162011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77460-78FA-1054-7485-CBF7BBAC335B}"/>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FC488F0F-E595-CC5F-D4EC-98EFA6AEA0B3}"/>
              </a:ext>
            </a:extLst>
          </p:cNvPr>
          <p:cNvSpPr>
            <a:spLocks noGrp="1"/>
          </p:cNvSpPr>
          <p:nvPr>
            <p:ph type="body" sz="quarter" idx="10"/>
          </p:nvPr>
        </p:nvSpPr>
        <p:spPr/>
        <p:txBody>
          <a:bodyPr/>
          <a:lstStyle/>
          <a:p>
            <a:r>
              <a:rPr lang="nl-BE" dirty="0"/>
              <a:t>De opdracht diagnostiek – stand van zaken</a:t>
            </a:r>
          </a:p>
        </p:txBody>
      </p:sp>
      <p:sp>
        <p:nvSpPr>
          <p:cNvPr id="4" name="Tijdelijke aanduiding voor tekst 3">
            <a:extLst>
              <a:ext uri="{FF2B5EF4-FFF2-40B4-BE49-F238E27FC236}">
                <a16:creationId xmlns:a16="http://schemas.microsoft.com/office/drawing/2014/main" id="{90CA6A97-65A0-A02F-D928-5AB7156D3F0A}"/>
              </a:ext>
            </a:extLst>
          </p:cNvPr>
          <p:cNvSpPr>
            <a:spLocks noGrp="1"/>
          </p:cNvSpPr>
          <p:nvPr>
            <p:ph type="body" sz="quarter" idx="11"/>
          </p:nvPr>
        </p:nvSpPr>
        <p:spPr/>
        <p:txBody>
          <a:bodyPr/>
          <a:lstStyle/>
          <a:p>
            <a:pPr marL="457200" indent="-457200">
              <a:buFont typeface="Arial" panose="020B0604020202020204" pitchFamily="34" charset="0"/>
              <a:buChar char="•"/>
            </a:pPr>
            <a:r>
              <a:rPr lang="nl-BE" dirty="0"/>
              <a:t>3 trekkers die de opdracht diagnostiek vorm geven in de regio</a:t>
            </a:r>
          </a:p>
          <a:p>
            <a:pPr marL="457200" indent="-457200">
              <a:buFont typeface="Arial" panose="020B0604020202020204" pitchFamily="34" charset="0"/>
              <a:buChar char="•"/>
            </a:pPr>
            <a:r>
              <a:rPr lang="nl-BE" dirty="0"/>
              <a:t>Organisaties die flankerende diagnostiek vorm geven hebben hun engagement kenbaar gemaakt</a:t>
            </a:r>
          </a:p>
          <a:p>
            <a:pPr marL="457200" indent="-457200">
              <a:buFont typeface="Arial" panose="020B0604020202020204" pitchFamily="34" charset="0"/>
              <a:buChar char="•"/>
            </a:pPr>
            <a:r>
              <a:rPr lang="nl-BE" dirty="0"/>
              <a:t>VTE werden/worden aangeworven</a:t>
            </a:r>
          </a:p>
          <a:p>
            <a:pPr marL="457200" indent="-457200">
              <a:buFont typeface="Arial" panose="020B0604020202020204" pitchFamily="34" charset="0"/>
              <a:buChar char="•"/>
            </a:pPr>
            <a:r>
              <a:rPr lang="nl-BE" dirty="0"/>
              <a:t>Ontwikkeling van het raamwerk dat een handvat moet bieden voor de opdracht diagnostiek</a:t>
            </a:r>
          </a:p>
          <a:p>
            <a:endParaRPr lang="nl-BE" dirty="0"/>
          </a:p>
        </p:txBody>
      </p:sp>
    </p:spTree>
    <p:extLst>
      <p:ext uri="{BB962C8B-B14F-4D97-AF65-F5344CB8AC3E}">
        <p14:creationId xmlns:p14="http://schemas.microsoft.com/office/powerpoint/2010/main" val="232118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77460-78FA-1054-7485-CBF7BBAC335B}"/>
              </a:ext>
            </a:extLst>
          </p:cNvPr>
          <p:cNvSpPr>
            <a:spLocks noGrp="1"/>
          </p:cNvSpPr>
          <p:nvPr>
            <p:ph type="title"/>
          </p:nvPr>
        </p:nvSpPr>
        <p:spPr/>
        <p:txBody>
          <a:bodyPr/>
          <a:lstStyle/>
          <a:p>
            <a:r>
              <a:rPr lang="nl-BE" dirty="0"/>
              <a:t>Diagnostiek binnen het hulpprogramma geblokkeerde ontwikkelingstrajecten</a:t>
            </a:r>
          </a:p>
        </p:txBody>
      </p:sp>
      <p:sp>
        <p:nvSpPr>
          <p:cNvPr id="3" name="Tijdelijke aanduiding voor tekst 2">
            <a:extLst>
              <a:ext uri="{FF2B5EF4-FFF2-40B4-BE49-F238E27FC236}">
                <a16:creationId xmlns:a16="http://schemas.microsoft.com/office/drawing/2014/main" id="{FC488F0F-E595-CC5F-D4EC-98EFA6AEA0B3}"/>
              </a:ext>
            </a:extLst>
          </p:cNvPr>
          <p:cNvSpPr>
            <a:spLocks noGrp="1"/>
          </p:cNvSpPr>
          <p:nvPr>
            <p:ph type="body" sz="quarter" idx="10"/>
          </p:nvPr>
        </p:nvSpPr>
        <p:spPr/>
        <p:txBody>
          <a:bodyPr/>
          <a:lstStyle/>
          <a:p>
            <a:r>
              <a:rPr lang="nl-BE" dirty="0"/>
              <a:t>De opdracht diagnostiek – stand van zaken</a:t>
            </a:r>
          </a:p>
        </p:txBody>
      </p:sp>
      <p:sp>
        <p:nvSpPr>
          <p:cNvPr id="4" name="Tijdelijke aanduiding voor tekst 3">
            <a:extLst>
              <a:ext uri="{FF2B5EF4-FFF2-40B4-BE49-F238E27FC236}">
                <a16:creationId xmlns:a16="http://schemas.microsoft.com/office/drawing/2014/main" id="{90CA6A97-65A0-A02F-D928-5AB7156D3F0A}"/>
              </a:ext>
            </a:extLst>
          </p:cNvPr>
          <p:cNvSpPr>
            <a:spLocks noGrp="1"/>
          </p:cNvSpPr>
          <p:nvPr>
            <p:ph type="body" sz="quarter" idx="11"/>
          </p:nvPr>
        </p:nvSpPr>
        <p:spPr/>
        <p:txBody>
          <a:bodyPr/>
          <a:lstStyle/>
          <a:p>
            <a:endParaRPr lang="nl-BE" dirty="0"/>
          </a:p>
          <a:p>
            <a:pPr marL="457200" indent="-457200">
              <a:buFont typeface="Arial" panose="020B0604020202020204" pitchFamily="34" charset="0"/>
              <a:buChar char="•"/>
            </a:pPr>
            <a:r>
              <a:rPr lang="nl-BE" dirty="0"/>
              <a:t>Bijsturing van het implementatieproces door Opgroeien september 2023</a:t>
            </a:r>
          </a:p>
          <a:p>
            <a:pPr marL="1828731" lvl="1" indent="-457200"/>
            <a:r>
              <a:rPr lang="nl-BE" dirty="0" err="1"/>
              <a:t>Piloteren</a:t>
            </a:r>
            <a:r>
              <a:rPr lang="nl-BE" dirty="0"/>
              <a:t> met raamwerk: </a:t>
            </a:r>
          </a:p>
          <a:p>
            <a:pPr marL="2743086" lvl="2" indent="-457200"/>
            <a:r>
              <a:rPr lang="nl-BE" sz="1800" dirty="0">
                <a:latin typeface="Calibri" panose="020F0502020204030204" pitchFamily="34" charset="0"/>
                <a:ea typeface="Calibri" panose="020F0502020204030204" pitchFamily="34" charset="0"/>
                <a:cs typeface="Times New Roman" panose="02020603050405020304" pitchFamily="18" charset="0"/>
              </a:rPr>
              <a:t>Het raamwerk </a:t>
            </a:r>
            <a:r>
              <a:rPr lang="nl-BE" sz="1800" dirty="0">
                <a:effectLst/>
                <a:latin typeface="Calibri" panose="020F0502020204030204" pitchFamily="34" charset="0"/>
                <a:ea typeface="Calibri" panose="020F0502020204030204" pitchFamily="34" charset="0"/>
                <a:cs typeface="Times New Roman" panose="02020603050405020304" pitchFamily="18" charset="0"/>
              </a:rPr>
              <a:t>vormt een houvast voor  casusbesprekingen  van jongeren die (mogelijks) tot de doelgroep behoren, maar is in deze fase niet ‘eliminerend’. </a:t>
            </a:r>
            <a:r>
              <a:rPr lang="nl-BE" sz="1800" dirty="0">
                <a:latin typeface="Calibri" panose="020F0502020204030204" pitchFamily="34" charset="0"/>
                <a:ea typeface="Calibri" panose="020F0502020204030204" pitchFamily="34" charset="0"/>
                <a:cs typeface="Times New Roman" panose="02020603050405020304" pitchFamily="18" charset="0"/>
              </a:rPr>
              <a:t>Het raamwerk</a:t>
            </a:r>
            <a:r>
              <a:rPr lang="nl-BE" sz="1800" dirty="0">
                <a:effectLst/>
                <a:latin typeface="Calibri" panose="020F0502020204030204" pitchFamily="34" charset="0"/>
                <a:ea typeface="Calibri" panose="020F0502020204030204" pitchFamily="34" charset="0"/>
                <a:cs typeface="Times New Roman" panose="02020603050405020304" pitchFamily="18" charset="0"/>
              </a:rPr>
              <a:t> kan zo wel stap voor stap ingang vinden bij de aanmelders en het hulpaanbod. </a:t>
            </a:r>
          </a:p>
          <a:p>
            <a:pPr marL="2743086" lvl="2" indent="-457200"/>
            <a:r>
              <a:rPr lang="nl-BE" sz="1800" dirty="0">
                <a:latin typeface="Calibri" panose="020F0502020204030204" pitchFamily="34" charset="0"/>
                <a:ea typeface="Calibri" panose="020F0502020204030204" pitchFamily="34" charset="0"/>
                <a:cs typeface="Times New Roman" panose="02020603050405020304" pitchFamily="18" charset="0"/>
              </a:rPr>
              <a:t>Toetsen van het raamwerk </a:t>
            </a:r>
            <a:r>
              <a:rPr lang="nl-BE" sz="1800" dirty="0">
                <a:effectLst/>
                <a:latin typeface="Calibri" panose="020F0502020204030204" pitchFamily="34" charset="0"/>
                <a:ea typeface="Calibri" panose="020F0502020204030204" pitchFamily="34" charset="0"/>
                <a:cs typeface="Times New Roman" panose="02020603050405020304" pitchFamily="18" charset="0"/>
              </a:rPr>
              <a:t>aan de huidige populatie in de GI, veilig verblijf, veilige trajecten, GES+. Dit in functie van bijsturing en verfijning van het raamwerk. </a:t>
            </a:r>
            <a:endParaRPr lang="nl-BE" dirty="0"/>
          </a:p>
          <a:p>
            <a:pPr marL="1828731" lvl="1" indent="-457200"/>
            <a:r>
              <a:rPr lang="nl-BE" dirty="0"/>
              <a:t>Operationaliseren van procesdiagnostiek:</a:t>
            </a:r>
          </a:p>
          <a:p>
            <a:pPr marL="2743086" lvl="2" indent="-457200"/>
            <a:r>
              <a:rPr lang="nl-BE" sz="1800" dirty="0">
                <a:effectLst/>
                <a:latin typeface="Calibri" panose="020F0502020204030204" pitchFamily="34" charset="0"/>
                <a:ea typeface="Calibri" panose="020F0502020204030204" pitchFamily="34" charset="0"/>
                <a:cs typeface="Times New Roman" panose="02020603050405020304" pitchFamily="18" charset="0"/>
              </a:rPr>
              <a:t>Het organiseren van procesdiagnostiek die de lopende trajecten en werkvormen binnen het hulpprogramma mee ondersteunt. </a:t>
            </a:r>
          </a:p>
          <a:p>
            <a:pPr marL="2743086" lvl="2" indent="-457200"/>
            <a:r>
              <a:rPr lang="nl-BE" sz="1800" dirty="0">
                <a:latin typeface="Calibri" panose="020F0502020204030204" pitchFamily="34" charset="0"/>
                <a:ea typeface="Calibri" panose="020F0502020204030204" pitchFamily="34" charset="0"/>
                <a:cs typeface="Times New Roman" panose="02020603050405020304" pitchFamily="18" charset="0"/>
              </a:rPr>
              <a:t>Mee uit</a:t>
            </a:r>
            <a:r>
              <a:rPr lang="nl-BE" sz="1800" dirty="0">
                <a:effectLst/>
                <a:latin typeface="Calibri" panose="020F0502020204030204" pitchFamily="34" charset="0"/>
                <a:ea typeface="Calibri" panose="020F0502020204030204" pitchFamily="34" charset="0"/>
                <a:cs typeface="Times New Roman" panose="02020603050405020304" pitchFamily="18" charset="0"/>
              </a:rPr>
              <a:t>stroom faciliteren. </a:t>
            </a:r>
          </a:p>
          <a:p>
            <a:pPr lvl="2" indent="0">
              <a:buNone/>
            </a:pPr>
            <a:endParaRPr lang="nl-BE" dirty="0"/>
          </a:p>
        </p:txBody>
      </p:sp>
    </p:spTree>
    <p:extLst>
      <p:ext uri="{BB962C8B-B14F-4D97-AF65-F5344CB8AC3E}">
        <p14:creationId xmlns:p14="http://schemas.microsoft.com/office/powerpoint/2010/main" val="390134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DF48B4-0361-995C-DE7B-C8B6B46256F6}"/>
              </a:ext>
            </a:extLst>
          </p:cNvPr>
          <p:cNvSpPr>
            <a:spLocks noGrp="1"/>
          </p:cNvSpPr>
          <p:nvPr>
            <p:ph type="title"/>
          </p:nvPr>
        </p:nvSpPr>
        <p:spPr/>
        <p:txBody>
          <a:bodyPr/>
          <a:lstStyle/>
          <a:p>
            <a:r>
              <a:rPr lang="nl-BE" dirty="0"/>
              <a:t>Het raamwerk</a:t>
            </a:r>
          </a:p>
        </p:txBody>
      </p:sp>
      <p:sp>
        <p:nvSpPr>
          <p:cNvPr id="3" name="Tijdelijke aanduiding voor tekst 2">
            <a:extLst>
              <a:ext uri="{FF2B5EF4-FFF2-40B4-BE49-F238E27FC236}">
                <a16:creationId xmlns:a16="http://schemas.microsoft.com/office/drawing/2014/main" id="{7BE18538-C61D-FDA8-E6D0-016770FC1824}"/>
              </a:ext>
            </a:extLst>
          </p:cNvPr>
          <p:cNvSpPr>
            <a:spLocks noGrp="1"/>
          </p:cNvSpPr>
          <p:nvPr>
            <p:ph type="body" sz="quarter" idx="10"/>
          </p:nvPr>
        </p:nvSpPr>
        <p:spPr/>
        <p:txBody>
          <a:bodyPr/>
          <a:lstStyle/>
          <a:p>
            <a:r>
              <a:rPr lang="nl-BE" dirty="0"/>
              <a:t>Totstandkoming</a:t>
            </a:r>
          </a:p>
        </p:txBody>
      </p:sp>
      <p:sp>
        <p:nvSpPr>
          <p:cNvPr id="4" name="Tijdelijke aanduiding voor tekst 3">
            <a:extLst>
              <a:ext uri="{FF2B5EF4-FFF2-40B4-BE49-F238E27FC236}">
                <a16:creationId xmlns:a16="http://schemas.microsoft.com/office/drawing/2014/main" id="{B4AF8671-C967-B83C-B6B8-22537C663E62}"/>
              </a:ext>
            </a:extLst>
          </p:cNvPr>
          <p:cNvSpPr>
            <a:spLocks noGrp="1"/>
          </p:cNvSpPr>
          <p:nvPr>
            <p:ph type="body" sz="quarter" idx="11"/>
          </p:nvPr>
        </p:nvSpPr>
        <p:spPr/>
        <p:txBody>
          <a:bodyPr/>
          <a:lstStyle/>
          <a:p>
            <a:pPr marL="457200" indent="-457200">
              <a:buFont typeface="Arial" panose="020B0604020202020204" pitchFamily="34" charset="0"/>
              <a:buChar char="•"/>
            </a:pPr>
            <a:r>
              <a:rPr lang="nl-BE" dirty="0"/>
              <a:t>Werk van de drie trekkers diagnostiek, enkele mensen uit de voorzieningen veilig verblijf en GES+ en diagnostische expertise tijdens de zomer. </a:t>
            </a:r>
          </a:p>
          <a:p>
            <a:pPr marL="457200" indent="-457200">
              <a:buFont typeface="Arial" panose="020B0604020202020204" pitchFamily="34" charset="0"/>
              <a:buChar char="•"/>
            </a:pPr>
            <a:r>
              <a:rPr lang="nl-BE" dirty="0"/>
              <a:t>Eindresultaat is gevalideerd door Opgroeien en staat niet ter discussie. Wel het engagement om het raamwerk pas als ‘eliminerend’ te installeren na evaluatie en eventuele bijsturing. Doel van vandaag dan ook niet het in vraag stellen van het raamwerk, maar reflecteren en samen zoeken naar oplossingen</a:t>
            </a:r>
          </a:p>
          <a:p>
            <a:pPr marL="457200" indent="-457200">
              <a:buFont typeface="Arial" panose="020B0604020202020204" pitchFamily="34" charset="0"/>
              <a:buChar char="•"/>
            </a:pPr>
            <a:r>
              <a:rPr lang="nl-BE" dirty="0"/>
              <a:t>Proces niet ideaal, maar noodgedwongen een versnelling hoger</a:t>
            </a:r>
          </a:p>
          <a:p>
            <a:pPr marL="457200" indent="-457200">
              <a:buFont typeface="Arial" panose="020B0604020202020204" pitchFamily="34" charset="0"/>
              <a:buChar char="•"/>
            </a:pPr>
            <a:r>
              <a:rPr lang="nl-BE" dirty="0"/>
              <a:t>Vandaag is een eerste stap in het eigen maken van de principes van het raamwerk en deze te verankeren in de eigen werking en het bredere hulpprogramma.</a:t>
            </a:r>
          </a:p>
        </p:txBody>
      </p:sp>
    </p:spTree>
    <p:extLst>
      <p:ext uri="{BB962C8B-B14F-4D97-AF65-F5344CB8AC3E}">
        <p14:creationId xmlns:p14="http://schemas.microsoft.com/office/powerpoint/2010/main" val="1792815497"/>
      </p:ext>
    </p:extLst>
  </p:cSld>
  <p:clrMapOvr>
    <a:masterClrMapping/>
  </p:clrMapOvr>
</p:sld>
</file>

<file path=ppt/theme/theme1.xml><?xml version="1.0" encoding="utf-8"?>
<a:theme xmlns:a="http://schemas.openxmlformats.org/drawingml/2006/main" name="VlaanderenOpgroeien">
  <a:themeElements>
    <a:clrScheme name="Opgroeien">
      <a:dk1>
        <a:srgbClr val="000000"/>
      </a:dk1>
      <a:lt1>
        <a:srgbClr val="FFFFFF"/>
      </a:lt1>
      <a:dk2>
        <a:srgbClr val="424242"/>
      </a:dk2>
      <a:lt2>
        <a:srgbClr val="F6F5F2"/>
      </a:lt2>
      <a:accent1>
        <a:srgbClr val="A5005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pgroeien">
      <a:majorFont>
        <a:latin typeface="Flanders Art Serif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landers Art Sans b2"/>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groeien_powerpoint.potx" id="{0404CC9B-A79F-4280-BCAF-667343F158D0}" vid="{DDD1ED4E-B695-45B7-A7FC-740D4B997B0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DA1AC365696042930C83205296AB78" ma:contentTypeVersion="4" ma:contentTypeDescription="Een nieuw document maken." ma:contentTypeScope="" ma:versionID="4b699f622e71ef1e9769a8dc3357448b">
  <xsd:schema xmlns:xsd="http://www.w3.org/2001/XMLSchema" xmlns:xs="http://www.w3.org/2001/XMLSchema" xmlns:p="http://schemas.microsoft.com/office/2006/metadata/properties" xmlns:ns2="2accf172-da71-40e9-b21a-76be93f04731" xmlns:ns3="1c25d737-ed42-478c-a08a-daff952adfbf" targetNamespace="http://schemas.microsoft.com/office/2006/metadata/properties" ma:root="true" ma:fieldsID="3c9eec2e280fb6a91fef7514774e187a" ns2:_="" ns3:_="">
    <xsd:import namespace="2accf172-da71-40e9-b21a-76be93f04731"/>
    <xsd:import namespace="1c25d737-ed42-478c-a08a-daff952adf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ccf172-da71-40e9-b21a-76be93f047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25d737-ed42-478c-a08a-daff952adfbf"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4EB685-E006-4A49-84DE-FD1CE71D180F}">
  <ds:schemaRefs>
    <ds:schemaRef ds:uri="http://purl.org/dc/terms/"/>
    <ds:schemaRef ds:uri="http://schemas.microsoft.com/office/2006/documentManagement/types"/>
    <ds:schemaRef ds:uri="http://www.w3.org/XML/1998/namespace"/>
    <ds:schemaRef ds:uri="http://purl.org/dc/elements/1.1/"/>
    <ds:schemaRef ds:uri="http://schemas.microsoft.com/office/2006/metadata/properties"/>
    <ds:schemaRef ds:uri="http://schemas.openxmlformats.org/package/2006/metadata/core-properties"/>
    <ds:schemaRef ds:uri="http://purl.org/dc/dcmitype/"/>
    <ds:schemaRef ds:uri="35b072cc-d356-4f90-8f5f-0b31eb3007f0"/>
    <ds:schemaRef ds:uri="http://schemas.microsoft.com/office/infopath/2007/PartnerControls"/>
    <ds:schemaRef ds:uri="90567433-02ae-415c-97d0-f504a55963c3"/>
  </ds:schemaRefs>
</ds:datastoreItem>
</file>

<file path=customXml/itemProps2.xml><?xml version="1.0" encoding="utf-8"?>
<ds:datastoreItem xmlns:ds="http://schemas.openxmlformats.org/officeDocument/2006/customXml" ds:itemID="{FDAAA3C5-61E9-4B63-90D3-2AB751A6DE37}">
  <ds:schemaRefs>
    <ds:schemaRef ds:uri="http://schemas.microsoft.com/sharepoint/v3/contenttype/forms"/>
  </ds:schemaRefs>
</ds:datastoreItem>
</file>

<file path=customXml/itemProps3.xml><?xml version="1.0" encoding="utf-8"?>
<ds:datastoreItem xmlns:ds="http://schemas.openxmlformats.org/officeDocument/2006/customXml" ds:itemID="{88EDDEA4-4C83-4022-936D-C8A910232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ccf172-da71-40e9-b21a-76be93f04731"/>
    <ds:schemaRef ds:uri="1c25d737-ed42-478c-a08a-daff952adf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opgroeien_powerpoint</Template>
  <TotalTime>10209</TotalTime>
  <Words>1075</Words>
  <Application>Microsoft Office PowerPoint</Application>
  <PresentationFormat>Aangepast</PresentationFormat>
  <Paragraphs>80</Paragraphs>
  <Slides>12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Calibri</vt:lpstr>
      <vt:lpstr>Flanders Art Sans</vt:lpstr>
      <vt:lpstr>Flanders Art Sans b2</vt:lpstr>
      <vt:lpstr>Flanders Art Serif Bold</vt:lpstr>
      <vt:lpstr>VlaanderenOpgroeien</vt:lpstr>
      <vt:lpstr>Raamwerk opdracht diagnostiek binnen het hulpprogramma geblokkeerde ontwikkelingstrajecten  9/11/2023</vt:lpstr>
      <vt:lpstr>Inhoudsopgave</vt:lpstr>
      <vt:lpstr>Diagnostiek binnen het hulpprogramma geblokkeerde ontwikkelingstrajecten</vt:lpstr>
      <vt:lpstr>Diagnostiek binnen het hulpprogramma geblokkeerde ontwikkelingstrajecten</vt:lpstr>
      <vt:lpstr>Diagnostiek binnen het hulpprogramma geblokkeerde ontwikkelingstrajecten</vt:lpstr>
      <vt:lpstr>Diagnostiek binnen het hulpprogramma geblokkeerde ontwikkelingstrajecten</vt:lpstr>
      <vt:lpstr>Diagnostiek binnen het hulpprogramma geblokkeerde ontwikkelingstrajecten</vt:lpstr>
      <vt:lpstr>Diagnostiek binnen het hulpprogramma geblokkeerde ontwikkelingstrajecten</vt:lpstr>
      <vt:lpstr>Het raamwerk</vt:lpstr>
      <vt:lpstr>Het raamwerk</vt:lpstr>
      <vt:lpstr>Het raamwerk</vt:lpstr>
      <vt:lpstr>Timing en verwachtingen de komende maanden m.b.t. de opdracht diagnostiek</vt:lpstr>
    </vt:vector>
  </TitlesOfParts>
  <Company>Opgroeien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Raamwerk opdracht diagnostiek binnen het hulpprogramma geblokkeerde ontwikkelingstrajecten  9/11/2023</dc:title>
  <dc:creator>Klaartje Cops</dc:creator>
  <cp:lastModifiedBy>Linda Van Weyenberg</cp:lastModifiedBy>
  <cp:revision>12</cp:revision>
  <dcterms:created xsi:type="dcterms:W3CDTF">2023-11-06T15:03:18Z</dcterms:created>
  <dcterms:modified xsi:type="dcterms:W3CDTF">2023-11-14T10:55:10Z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0x010100F2DA1AC365696042930C83205296AB78</vt:lpwstr>
  </property>
  <property fmtid="{D5CDD505-2E9C-101B-9397-08002B2CF9AE}" pid="3" name="_dlc_DocIdItemGuid">
    <vt:lpwstr>be2b24be-a3f7-4eda-a36d-8278f204a07f</vt:lpwstr>
  </property>
</Properties>
</file>